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7" r:id="rId2"/>
    <p:sldId id="755" r:id="rId3"/>
    <p:sldId id="756" r:id="rId4"/>
    <p:sldId id="757" r:id="rId5"/>
    <p:sldId id="319" r:id="rId6"/>
    <p:sldId id="320" r:id="rId7"/>
    <p:sldId id="321" r:id="rId8"/>
    <p:sldId id="750" r:id="rId9"/>
    <p:sldId id="289" r:id="rId10"/>
    <p:sldId id="330" r:id="rId11"/>
    <p:sldId id="751" r:id="rId12"/>
    <p:sldId id="752" r:id="rId13"/>
    <p:sldId id="745" r:id="rId14"/>
    <p:sldId id="746" r:id="rId15"/>
    <p:sldId id="747" r:id="rId16"/>
    <p:sldId id="741" r:id="rId17"/>
    <p:sldId id="744" r:id="rId18"/>
    <p:sldId id="743" r:id="rId19"/>
    <p:sldId id="740" r:id="rId20"/>
    <p:sldId id="739" r:id="rId21"/>
    <p:sldId id="742" r:id="rId22"/>
    <p:sldId id="748" r:id="rId23"/>
    <p:sldId id="753" r:id="rId24"/>
    <p:sldId id="331" r:id="rId25"/>
    <p:sldId id="738" r:id="rId26"/>
    <p:sldId id="734" r:id="rId27"/>
    <p:sldId id="736" r:id="rId28"/>
    <p:sldId id="735" r:id="rId29"/>
    <p:sldId id="265" r:id="rId30"/>
    <p:sldId id="737" r:id="rId31"/>
    <p:sldId id="342" r:id="rId32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entury Gothic" panose="020B0502020202020204" pitchFamily="34" charset="0"/>
      <p:regular r:id="rId39"/>
      <p:bold r:id="rId40"/>
      <p:italic r:id="rId41"/>
      <p:boldItalic r:id="rId42"/>
    </p:embeddedFont>
    <p:embeddedFont>
      <p:font typeface="Fira Sans Condensed" panose="020B0503050000020004" pitchFamily="34" charset="0"/>
      <p:regular r:id="rId43"/>
      <p:bold r:id="rId44"/>
      <p:italic r:id="rId45"/>
      <p:boldItalic r:id="rId46"/>
    </p:embeddedFont>
    <p:embeddedFont>
      <p:font typeface="Fira Sans Condensed Black" panose="020B0A03050000020004" pitchFamily="34" charset="0"/>
      <p:bold r:id="rId47"/>
      <p:boldItalic r:id="rId48"/>
    </p:embeddedFont>
    <p:embeddedFont>
      <p:font typeface="Fira Sans Condensed Light" panose="020B0403050000020004" pitchFamily="34" charset="0"/>
      <p:regular r:id="rId49"/>
      <p:italic r:id="rId50"/>
    </p:embeddedFont>
    <p:embeddedFont>
      <p:font typeface="Gotham Black" pitchFamily="50" charset="0"/>
      <p:regular r:id="rId51"/>
    </p:embeddedFont>
    <p:embeddedFont>
      <p:font typeface="GOTHAM-LIGHT" panose="02000504020000020004" pitchFamily="2" charset="0"/>
      <p:regular r:id="rId52"/>
    </p:embeddedFont>
    <p:embeddedFont>
      <p:font typeface="Montserrat" panose="00000500000000000000" pitchFamily="2" charset="0"/>
      <p:regular r:id="rId53"/>
      <p:bold r:id="rId54"/>
      <p:italic r:id="rId55"/>
      <p:boldItalic r:id="rId56"/>
    </p:embeddedFont>
    <p:embeddedFont>
      <p:font typeface="Times" panose="02020603050405020304" pitchFamily="18" charset="0"/>
      <p:regular r:id="rId57"/>
      <p:bold r:id="rId58"/>
      <p:italic r:id="rId59"/>
      <p:boldItalic r:id="rId60"/>
    </p:embeddedFont>
    <p:embeddedFont>
      <p:font typeface="Verdana" panose="020B060403050404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1" roundtripDataSignature="AMtx7mgIMfk1ctLlAnUI64G7g+l5YngW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9FB4"/>
    <a:srgbClr val="D9EDF3"/>
    <a:srgbClr val="F3D8C2"/>
    <a:srgbClr val="DBAC49"/>
    <a:srgbClr val="FFF3D6"/>
    <a:srgbClr val="244A70"/>
    <a:srgbClr val="8BACCC"/>
    <a:srgbClr val="A93E31"/>
    <a:srgbClr val="F7C6C4"/>
    <a:srgbClr val="E44C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1E75FE-FB52-4837-81D2-9B6E1FB0801F}">
  <a:tblStyle styleId="{661E75FE-FB52-4837-81D2-9B6E1FB0801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48" autoAdjust="0"/>
    <p:restoredTop sz="83221" autoAdjust="0"/>
  </p:normalViewPr>
  <p:slideViewPr>
    <p:cSldViewPr snapToGrid="0">
      <p:cViewPr varScale="1">
        <p:scale>
          <a:sx n="79" d="100"/>
          <a:sy n="79" d="100"/>
        </p:scale>
        <p:origin x="648" y="77"/>
      </p:cViewPr>
      <p:guideLst/>
    </p:cSldViewPr>
  </p:slideViewPr>
  <p:notesTextViewPr>
    <p:cViewPr>
      <p:scale>
        <a:sx n="98" d="100"/>
        <a:sy n="98" d="100"/>
      </p:scale>
      <p:origin x="0" y="0"/>
    </p:cViewPr>
  </p:notesTextViewPr>
  <p:notesViewPr>
    <p:cSldViewPr snapToGrid="0">
      <p:cViewPr varScale="1">
        <p:scale>
          <a:sx n="122" d="100"/>
          <a:sy n="122" d="100"/>
        </p:scale>
        <p:origin x="414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63" Type="http://schemas.openxmlformats.org/officeDocument/2006/relationships/font" Target="fonts/font29.fntdata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5" Type="http://schemas.openxmlformats.org/officeDocument/2006/relationships/slide" Target="slides/slide4.xml"/><Relationship Id="rId61" Type="http://schemas.openxmlformats.org/officeDocument/2006/relationships/font" Target="fonts/font27.fntdata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64" Type="http://schemas.openxmlformats.org/officeDocument/2006/relationships/font" Target="fonts/font30.fntdata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font" Target="fonts/font28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font" Target="fonts/font26.fntdata"/><Relationship Id="rId8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5.fntdata"/><Relationship Id="rId34" Type="http://schemas.openxmlformats.org/officeDocument/2006/relationships/handoutMaster" Target="handoutMasters/handoutMaster1.xml"/><Relationship Id="rId50" Type="http://schemas.openxmlformats.org/officeDocument/2006/relationships/font" Target="fonts/font16.fntdata"/><Relationship Id="rId55" Type="http://schemas.openxmlformats.org/officeDocument/2006/relationships/font" Target="fonts/font2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708810-0EDA-45BB-8F7F-3B8D72C23888}" type="doc">
      <dgm:prSet loTypeId="urn:microsoft.com/office/officeart/2005/8/layout/bProcess2" loCatId="process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642A010A-A918-4D4A-9EC0-B0E6A6FC361D}">
      <dgm:prSet phldrT="[Text]" custT="1"/>
      <dgm:spPr/>
      <dgm:t>
        <a:bodyPr/>
        <a:lstStyle/>
        <a:p>
          <a:r>
            <a:rPr lang="en-US" sz="1600" dirty="0">
              <a:latin typeface="Fira Sans Condensed" panose="020B0503050000020004" pitchFamily="34" charset="0"/>
            </a:rPr>
            <a:t>Data preparation</a:t>
          </a:r>
        </a:p>
      </dgm:t>
    </dgm:pt>
    <dgm:pt modelId="{3F1E9B95-628A-4521-8D45-461EA6269433}" type="parTrans" cxnId="{D01C9CD8-8FB2-4711-A167-053F76C280E3}">
      <dgm:prSet/>
      <dgm:spPr/>
      <dgm:t>
        <a:bodyPr/>
        <a:lstStyle/>
        <a:p>
          <a:endParaRPr lang="en-US"/>
        </a:p>
      </dgm:t>
    </dgm:pt>
    <dgm:pt modelId="{ED38C4A9-2FF5-4D27-834B-639AFF8655F6}" type="sibTrans" cxnId="{D01C9CD8-8FB2-4711-A167-053F76C280E3}">
      <dgm:prSet/>
      <dgm:spPr/>
      <dgm:t>
        <a:bodyPr/>
        <a:lstStyle/>
        <a:p>
          <a:endParaRPr lang="en-US" sz="2000"/>
        </a:p>
      </dgm:t>
    </dgm:pt>
    <dgm:pt modelId="{B04C37B5-2CB7-492D-B2C5-7A3FAE8E806E}">
      <dgm:prSet phldrT="[Text]" custT="1"/>
      <dgm:spPr/>
      <dgm:t>
        <a:bodyPr/>
        <a:lstStyle/>
        <a:p>
          <a:r>
            <a:rPr lang="en-US" sz="1050" dirty="0">
              <a:latin typeface="Fira Sans Condensed" panose="020B0503050000020004" pitchFamily="34" charset="0"/>
            </a:rPr>
            <a:t>Familiarization</a:t>
          </a:r>
        </a:p>
      </dgm:t>
    </dgm:pt>
    <dgm:pt modelId="{D0F3095C-1222-4271-B3ED-B2BAA831560F}" type="parTrans" cxnId="{F01D8EB9-E332-4142-9862-05E40FE40C6A}">
      <dgm:prSet/>
      <dgm:spPr/>
      <dgm:t>
        <a:bodyPr/>
        <a:lstStyle/>
        <a:p>
          <a:endParaRPr lang="en-US"/>
        </a:p>
      </dgm:t>
    </dgm:pt>
    <dgm:pt modelId="{56377EE1-F17A-4A98-AC99-63866C2EACE3}" type="sibTrans" cxnId="{F01D8EB9-E332-4142-9862-05E40FE40C6A}">
      <dgm:prSet/>
      <dgm:spPr/>
      <dgm:t>
        <a:bodyPr/>
        <a:lstStyle/>
        <a:p>
          <a:endParaRPr lang="en-US" sz="2000"/>
        </a:p>
      </dgm:t>
    </dgm:pt>
    <dgm:pt modelId="{C0767F20-24F0-43BB-B3B7-27857F431515}">
      <dgm:prSet phldrT="[Text]" custT="1"/>
      <dgm:spPr/>
      <dgm:t>
        <a:bodyPr/>
        <a:lstStyle/>
        <a:p>
          <a:r>
            <a:rPr lang="en-US" sz="900" dirty="0">
              <a:latin typeface="Fira Sans Condensed" panose="020B0503050000020004" pitchFamily="34" charset="0"/>
            </a:rPr>
            <a:t>Generating codes</a:t>
          </a:r>
        </a:p>
      </dgm:t>
    </dgm:pt>
    <dgm:pt modelId="{CC927A79-AB20-4047-AA41-4587E4800DAA}" type="parTrans" cxnId="{8D4A3B48-B5DA-4B8C-8A4E-C621E196B1CC}">
      <dgm:prSet/>
      <dgm:spPr/>
      <dgm:t>
        <a:bodyPr/>
        <a:lstStyle/>
        <a:p>
          <a:endParaRPr lang="en-US"/>
        </a:p>
      </dgm:t>
    </dgm:pt>
    <dgm:pt modelId="{0577E1F3-49D6-496B-9DA0-A6D546D1C1CD}" type="sibTrans" cxnId="{8D4A3B48-B5DA-4B8C-8A4E-C621E196B1CC}">
      <dgm:prSet/>
      <dgm:spPr/>
      <dgm:t>
        <a:bodyPr/>
        <a:lstStyle/>
        <a:p>
          <a:endParaRPr lang="en-US" sz="2000"/>
        </a:p>
      </dgm:t>
    </dgm:pt>
    <dgm:pt modelId="{B6C7D118-88C8-47D1-82CC-BA86D7DB30A8}">
      <dgm:prSet phldrT="[Text]" custT="1"/>
      <dgm:spPr/>
      <dgm:t>
        <a:bodyPr/>
        <a:lstStyle/>
        <a:p>
          <a:r>
            <a:rPr lang="en-US" sz="900" dirty="0">
              <a:latin typeface="Fira Sans Condensed" panose="020B0503050000020004" pitchFamily="34" charset="0"/>
            </a:rPr>
            <a:t>Searching for themes</a:t>
          </a:r>
        </a:p>
      </dgm:t>
    </dgm:pt>
    <dgm:pt modelId="{B30BEC99-EFC6-4C04-A61F-621D5A1D1E4F}" type="parTrans" cxnId="{99447F65-D0C7-4557-B01D-FC538F2AE3C8}">
      <dgm:prSet/>
      <dgm:spPr/>
      <dgm:t>
        <a:bodyPr/>
        <a:lstStyle/>
        <a:p>
          <a:endParaRPr lang="en-US"/>
        </a:p>
      </dgm:t>
    </dgm:pt>
    <dgm:pt modelId="{786B0607-8B9E-491D-BA70-80DD15917225}" type="sibTrans" cxnId="{99447F65-D0C7-4557-B01D-FC538F2AE3C8}">
      <dgm:prSet/>
      <dgm:spPr/>
      <dgm:t>
        <a:bodyPr/>
        <a:lstStyle/>
        <a:p>
          <a:endParaRPr lang="en-US" sz="2000"/>
        </a:p>
      </dgm:t>
    </dgm:pt>
    <dgm:pt modelId="{C5E2B730-1C95-47D8-BD50-518D66CBAA09}">
      <dgm:prSet phldrT="[Text]" custT="1"/>
      <dgm:spPr/>
      <dgm:t>
        <a:bodyPr/>
        <a:lstStyle/>
        <a:p>
          <a:r>
            <a:rPr lang="en-US" sz="900" dirty="0">
              <a:latin typeface="Fira Sans Condensed" panose="020B0503050000020004" pitchFamily="34" charset="0"/>
            </a:rPr>
            <a:t>Defining themes</a:t>
          </a:r>
        </a:p>
      </dgm:t>
    </dgm:pt>
    <dgm:pt modelId="{29EFC4A5-55D6-473B-AFB8-D5C13827F75F}" type="parTrans" cxnId="{7C072E5E-129E-4B4F-990F-481BD712FC80}">
      <dgm:prSet/>
      <dgm:spPr/>
      <dgm:t>
        <a:bodyPr/>
        <a:lstStyle/>
        <a:p>
          <a:endParaRPr lang="en-US"/>
        </a:p>
      </dgm:t>
    </dgm:pt>
    <dgm:pt modelId="{68A24D59-3862-45EC-A409-293232E8E9D3}" type="sibTrans" cxnId="{7C072E5E-129E-4B4F-990F-481BD712FC80}">
      <dgm:prSet/>
      <dgm:spPr/>
      <dgm:t>
        <a:bodyPr/>
        <a:lstStyle/>
        <a:p>
          <a:endParaRPr lang="en-US" sz="2000"/>
        </a:p>
      </dgm:t>
    </dgm:pt>
    <dgm:pt modelId="{DE0FA0A9-1E78-4354-AB07-9072F148867A}">
      <dgm:prSet phldrT="[Text]" custT="1"/>
      <dgm:spPr/>
      <dgm:t>
        <a:bodyPr/>
        <a:lstStyle/>
        <a:p>
          <a:r>
            <a:rPr lang="en-US" sz="900" dirty="0">
              <a:latin typeface="Fira Sans Condensed" panose="020B0503050000020004" pitchFamily="34" charset="0"/>
            </a:rPr>
            <a:t>Coding</a:t>
          </a:r>
        </a:p>
      </dgm:t>
    </dgm:pt>
    <dgm:pt modelId="{5A64657A-64DB-4CA8-9C35-763ECF3C64CF}" type="parTrans" cxnId="{CE888C92-7DCC-4CFE-8333-84888DB589BB}">
      <dgm:prSet/>
      <dgm:spPr/>
      <dgm:t>
        <a:bodyPr/>
        <a:lstStyle/>
        <a:p>
          <a:endParaRPr lang="en-US"/>
        </a:p>
      </dgm:t>
    </dgm:pt>
    <dgm:pt modelId="{CF3F21E5-0879-4A8D-9266-61ED3186240B}" type="sibTrans" cxnId="{CE888C92-7DCC-4CFE-8333-84888DB589BB}">
      <dgm:prSet/>
      <dgm:spPr/>
      <dgm:t>
        <a:bodyPr/>
        <a:lstStyle/>
        <a:p>
          <a:endParaRPr lang="en-US" sz="2000"/>
        </a:p>
      </dgm:t>
    </dgm:pt>
    <dgm:pt modelId="{D76FD22C-DBD2-45D2-AEE6-9D15A594A0D4}">
      <dgm:prSet phldrT="[Text]" custT="1"/>
      <dgm:spPr/>
      <dgm:t>
        <a:bodyPr/>
        <a:lstStyle/>
        <a:p>
          <a:r>
            <a:rPr lang="en-US" sz="900" dirty="0">
              <a:latin typeface="Fira Sans Condensed" panose="020B0503050000020004" pitchFamily="34" charset="0"/>
            </a:rPr>
            <a:t>Writing narrative</a:t>
          </a:r>
        </a:p>
      </dgm:t>
    </dgm:pt>
    <dgm:pt modelId="{2B3744ED-E1F8-4996-B312-B31F11A422C0}" type="parTrans" cxnId="{DD7155EE-2FE9-4938-B266-87795E8662DC}">
      <dgm:prSet/>
      <dgm:spPr/>
      <dgm:t>
        <a:bodyPr/>
        <a:lstStyle/>
        <a:p>
          <a:endParaRPr lang="en-US"/>
        </a:p>
      </dgm:t>
    </dgm:pt>
    <dgm:pt modelId="{54643F16-E9C3-4F5D-BCEB-DE2398DAC26F}" type="sibTrans" cxnId="{DD7155EE-2FE9-4938-B266-87795E8662DC}">
      <dgm:prSet/>
      <dgm:spPr/>
      <dgm:t>
        <a:bodyPr/>
        <a:lstStyle/>
        <a:p>
          <a:endParaRPr lang="en-US" sz="2000"/>
        </a:p>
      </dgm:t>
    </dgm:pt>
    <dgm:pt modelId="{43AE4C42-01AC-4943-A3F8-1A88E1410CB6}">
      <dgm:prSet phldrT="[Text]" custT="1"/>
      <dgm:spPr/>
      <dgm:t>
        <a:bodyPr/>
        <a:lstStyle/>
        <a:p>
          <a:r>
            <a:rPr lang="en-US" sz="900" dirty="0">
              <a:latin typeface="Fira Sans Condensed" panose="020B0503050000020004" pitchFamily="34" charset="0"/>
            </a:rPr>
            <a:t>Ensuring trustworthy-ness</a:t>
          </a:r>
        </a:p>
      </dgm:t>
    </dgm:pt>
    <dgm:pt modelId="{EF266758-5BD2-44BC-9CE9-3ED621BB7057}" type="parTrans" cxnId="{7E0AF2B4-5155-4939-B27B-0168E6D71954}">
      <dgm:prSet/>
      <dgm:spPr/>
      <dgm:t>
        <a:bodyPr/>
        <a:lstStyle/>
        <a:p>
          <a:endParaRPr lang="en-US"/>
        </a:p>
      </dgm:t>
    </dgm:pt>
    <dgm:pt modelId="{8465ABF3-7C7C-415F-9CD6-E3BA70C9CC8C}" type="sibTrans" cxnId="{7E0AF2B4-5155-4939-B27B-0168E6D71954}">
      <dgm:prSet/>
      <dgm:spPr/>
      <dgm:t>
        <a:bodyPr/>
        <a:lstStyle/>
        <a:p>
          <a:endParaRPr lang="en-US" sz="2000"/>
        </a:p>
      </dgm:t>
    </dgm:pt>
    <dgm:pt modelId="{FE1E0C53-FAB5-40C5-BC37-222DF1C21402}">
      <dgm:prSet phldrT="[Text]" custT="1"/>
      <dgm:spPr/>
      <dgm:t>
        <a:bodyPr/>
        <a:lstStyle/>
        <a:p>
          <a:r>
            <a:rPr lang="en-US" sz="1800" dirty="0">
              <a:latin typeface="Fira Sans Condensed" panose="020B0503050000020004" pitchFamily="34" charset="0"/>
            </a:rPr>
            <a:t>Academic report</a:t>
          </a:r>
        </a:p>
      </dgm:t>
    </dgm:pt>
    <dgm:pt modelId="{04AC14DA-DE3F-46B4-9DF7-E1FB6E25EA00}" type="parTrans" cxnId="{59BCA6F3-1D1A-46BF-98C2-ED56723443A3}">
      <dgm:prSet/>
      <dgm:spPr/>
      <dgm:t>
        <a:bodyPr/>
        <a:lstStyle/>
        <a:p>
          <a:endParaRPr lang="en-US"/>
        </a:p>
      </dgm:t>
    </dgm:pt>
    <dgm:pt modelId="{0622EDE7-CB5A-4282-9704-55687BCA30D8}" type="sibTrans" cxnId="{59BCA6F3-1D1A-46BF-98C2-ED56723443A3}">
      <dgm:prSet/>
      <dgm:spPr/>
      <dgm:t>
        <a:bodyPr/>
        <a:lstStyle/>
        <a:p>
          <a:endParaRPr lang="en-US"/>
        </a:p>
      </dgm:t>
    </dgm:pt>
    <dgm:pt modelId="{DEF095FA-7A6A-42DD-812E-91DDE4921CD3}" type="pres">
      <dgm:prSet presAssocID="{88708810-0EDA-45BB-8F7F-3B8D72C23888}" presName="diagram" presStyleCnt="0">
        <dgm:presLayoutVars>
          <dgm:dir/>
          <dgm:resizeHandles/>
        </dgm:presLayoutVars>
      </dgm:prSet>
      <dgm:spPr/>
    </dgm:pt>
    <dgm:pt modelId="{0EA694B1-AF55-4EEB-BDDE-9714F5EAB182}" type="pres">
      <dgm:prSet presAssocID="{642A010A-A918-4D4A-9EC0-B0E6A6FC361D}" presName="firstNode" presStyleLbl="node1" presStyleIdx="0" presStyleCnt="9" custLinFactNeighborX="552" custLinFactNeighborY="11607">
        <dgm:presLayoutVars>
          <dgm:bulletEnabled val="1"/>
        </dgm:presLayoutVars>
      </dgm:prSet>
      <dgm:spPr/>
    </dgm:pt>
    <dgm:pt modelId="{A705AB30-5BE7-460D-97FD-D10E2ACAD2DE}" type="pres">
      <dgm:prSet presAssocID="{ED38C4A9-2FF5-4D27-834B-639AFF8655F6}" presName="sibTrans" presStyleLbl="sibTrans2D1" presStyleIdx="0" presStyleCnt="8"/>
      <dgm:spPr/>
    </dgm:pt>
    <dgm:pt modelId="{BCC8FDC3-2FAE-4723-BA06-0E817CEBA1AB}" type="pres">
      <dgm:prSet presAssocID="{B04C37B5-2CB7-492D-B2C5-7A3FAE8E806E}" presName="middleNode" presStyleCnt="0"/>
      <dgm:spPr/>
    </dgm:pt>
    <dgm:pt modelId="{CC6F1271-1624-4911-9456-D33CA1747012}" type="pres">
      <dgm:prSet presAssocID="{B04C37B5-2CB7-492D-B2C5-7A3FAE8E806E}" presName="padding" presStyleLbl="node1" presStyleIdx="0" presStyleCnt="9"/>
      <dgm:spPr/>
    </dgm:pt>
    <dgm:pt modelId="{53C59E17-0AA9-4035-B48B-D82C117EE328}" type="pres">
      <dgm:prSet presAssocID="{B04C37B5-2CB7-492D-B2C5-7A3FAE8E806E}" presName="shape" presStyleLbl="node1" presStyleIdx="1" presStyleCnt="9" custScaleX="147832" custScaleY="153513" custLinFactNeighborX="63041" custLinFactNeighborY="-3821">
        <dgm:presLayoutVars>
          <dgm:bulletEnabled val="1"/>
        </dgm:presLayoutVars>
      </dgm:prSet>
      <dgm:spPr/>
    </dgm:pt>
    <dgm:pt modelId="{97E6CA97-F5E1-44F8-84BA-ED8BBDE4D5A7}" type="pres">
      <dgm:prSet presAssocID="{56377EE1-F17A-4A98-AC99-63866C2EACE3}" presName="sibTrans" presStyleLbl="sibTrans2D1" presStyleIdx="1" presStyleCnt="8"/>
      <dgm:spPr/>
    </dgm:pt>
    <dgm:pt modelId="{13F74A19-F75C-46D3-B41A-5982C674AFE8}" type="pres">
      <dgm:prSet presAssocID="{C0767F20-24F0-43BB-B3B7-27857F431515}" presName="middleNode" presStyleCnt="0"/>
      <dgm:spPr/>
    </dgm:pt>
    <dgm:pt modelId="{926F4EAE-709E-4BE0-AE86-AB464E5B4FE7}" type="pres">
      <dgm:prSet presAssocID="{C0767F20-24F0-43BB-B3B7-27857F431515}" presName="padding" presStyleLbl="node1" presStyleIdx="1" presStyleCnt="9"/>
      <dgm:spPr/>
    </dgm:pt>
    <dgm:pt modelId="{63305E25-BFC7-4CD9-B485-7FACC5CDA3C2}" type="pres">
      <dgm:prSet presAssocID="{C0767F20-24F0-43BB-B3B7-27857F431515}" presName="shape" presStyleLbl="node1" presStyleIdx="2" presStyleCnt="9" custLinFactNeighborX="8397" custLinFactNeighborY="-48005">
        <dgm:presLayoutVars>
          <dgm:bulletEnabled val="1"/>
        </dgm:presLayoutVars>
      </dgm:prSet>
      <dgm:spPr/>
    </dgm:pt>
    <dgm:pt modelId="{936FB130-41A7-4A46-B35B-BCE71F45512C}" type="pres">
      <dgm:prSet presAssocID="{0577E1F3-49D6-496B-9DA0-A6D546D1C1CD}" presName="sibTrans" presStyleLbl="sibTrans2D1" presStyleIdx="2" presStyleCnt="8"/>
      <dgm:spPr/>
    </dgm:pt>
    <dgm:pt modelId="{07713ABF-98E0-461F-9360-0168035ADED2}" type="pres">
      <dgm:prSet presAssocID="{B6C7D118-88C8-47D1-82CC-BA86D7DB30A8}" presName="middleNode" presStyleCnt="0"/>
      <dgm:spPr/>
    </dgm:pt>
    <dgm:pt modelId="{47197BCA-22A8-4ED4-96D7-F93D7253D93B}" type="pres">
      <dgm:prSet presAssocID="{B6C7D118-88C8-47D1-82CC-BA86D7DB30A8}" presName="padding" presStyleLbl="node1" presStyleIdx="2" presStyleCnt="9"/>
      <dgm:spPr/>
    </dgm:pt>
    <dgm:pt modelId="{998E70F4-B7B0-4A5F-BDB4-EF6AAF86CF78}" type="pres">
      <dgm:prSet presAssocID="{B6C7D118-88C8-47D1-82CC-BA86D7DB30A8}" presName="shape" presStyleLbl="node1" presStyleIdx="3" presStyleCnt="9" custLinFactNeighborX="73548" custLinFactNeighborY="-2866">
        <dgm:presLayoutVars>
          <dgm:bulletEnabled val="1"/>
        </dgm:presLayoutVars>
      </dgm:prSet>
      <dgm:spPr/>
    </dgm:pt>
    <dgm:pt modelId="{365257BB-A764-4C66-8EB5-4BBC4CCCF774}" type="pres">
      <dgm:prSet presAssocID="{786B0607-8B9E-491D-BA70-80DD15917225}" presName="sibTrans" presStyleLbl="sibTrans2D1" presStyleIdx="3" presStyleCnt="8"/>
      <dgm:spPr/>
    </dgm:pt>
    <dgm:pt modelId="{D19ECD5B-BD69-423B-BC62-F503E27650B6}" type="pres">
      <dgm:prSet presAssocID="{C5E2B730-1C95-47D8-BD50-518D66CBAA09}" presName="middleNode" presStyleCnt="0"/>
      <dgm:spPr/>
    </dgm:pt>
    <dgm:pt modelId="{27E506C8-77DE-4A20-A0DB-32BF652BE38F}" type="pres">
      <dgm:prSet presAssocID="{C5E2B730-1C95-47D8-BD50-518D66CBAA09}" presName="padding" presStyleLbl="node1" presStyleIdx="3" presStyleCnt="9"/>
      <dgm:spPr/>
    </dgm:pt>
    <dgm:pt modelId="{B8CB91A5-CBB1-471D-AB1F-3737F69CBAC6}" type="pres">
      <dgm:prSet presAssocID="{C5E2B730-1C95-47D8-BD50-518D66CBAA09}" presName="shape" presStyleLbl="node1" presStyleIdx="4" presStyleCnt="9" custLinFactNeighborX="8597" custLinFactNeighborY="-8597">
        <dgm:presLayoutVars>
          <dgm:bulletEnabled val="1"/>
        </dgm:presLayoutVars>
      </dgm:prSet>
      <dgm:spPr/>
    </dgm:pt>
    <dgm:pt modelId="{C1E02319-BCEF-43BD-A410-4C8027B440AC}" type="pres">
      <dgm:prSet presAssocID="{68A24D59-3862-45EC-A409-293232E8E9D3}" presName="sibTrans" presStyleLbl="sibTrans2D1" presStyleIdx="4" presStyleCnt="8"/>
      <dgm:spPr/>
    </dgm:pt>
    <dgm:pt modelId="{9D5AB285-2CAE-448A-8787-93381860D6FD}" type="pres">
      <dgm:prSet presAssocID="{DE0FA0A9-1E78-4354-AB07-9072F148867A}" presName="middleNode" presStyleCnt="0"/>
      <dgm:spPr/>
    </dgm:pt>
    <dgm:pt modelId="{0EE7C937-DE79-46E6-8A5A-291B462CE1B7}" type="pres">
      <dgm:prSet presAssocID="{DE0FA0A9-1E78-4354-AB07-9072F148867A}" presName="padding" presStyleLbl="node1" presStyleIdx="4" presStyleCnt="9"/>
      <dgm:spPr/>
    </dgm:pt>
    <dgm:pt modelId="{E12F800A-34B0-42C7-82D2-0726638030B4}" type="pres">
      <dgm:prSet presAssocID="{DE0FA0A9-1E78-4354-AB07-9072F148867A}" presName="shape" presStyleLbl="node1" presStyleIdx="5" presStyleCnt="9" custLinFactNeighborX="78098" custLinFactNeighborY="-51212">
        <dgm:presLayoutVars>
          <dgm:bulletEnabled val="1"/>
        </dgm:presLayoutVars>
      </dgm:prSet>
      <dgm:spPr/>
    </dgm:pt>
    <dgm:pt modelId="{D1EAAF94-3559-4F94-95D7-5C688E256A57}" type="pres">
      <dgm:prSet presAssocID="{CF3F21E5-0879-4A8D-9266-61ED3186240B}" presName="sibTrans" presStyleLbl="sibTrans2D1" presStyleIdx="5" presStyleCnt="8"/>
      <dgm:spPr/>
    </dgm:pt>
    <dgm:pt modelId="{D3C12099-3144-4B50-AC12-E968B21955D5}" type="pres">
      <dgm:prSet presAssocID="{D76FD22C-DBD2-45D2-AEE6-9D15A594A0D4}" presName="middleNode" presStyleCnt="0"/>
      <dgm:spPr/>
    </dgm:pt>
    <dgm:pt modelId="{D8B2D322-D886-4AFD-872A-A8E46A7F4588}" type="pres">
      <dgm:prSet presAssocID="{D76FD22C-DBD2-45D2-AEE6-9D15A594A0D4}" presName="padding" presStyleLbl="node1" presStyleIdx="5" presStyleCnt="9"/>
      <dgm:spPr/>
    </dgm:pt>
    <dgm:pt modelId="{5B52DAB2-AD30-4889-8369-9150B32111B6}" type="pres">
      <dgm:prSet presAssocID="{D76FD22C-DBD2-45D2-AEE6-9D15A594A0D4}" presName="shape" presStyleLbl="node1" presStyleIdx="6" presStyleCnt="9" custLinFactNeighborX="24173" custLinFactNeighborY="-13646">
        <dgm:presLayoutVars>
          <dgm:bulletEnabled val="1"/>
        </dgm:presLayoutVars>
      </dgm:prSet>
      <dgm:spPr/>
    </dgm:pt>
    <dgm:pt modelId="{B43B77FF-9DBF-421F-A754-C6B75BCE0E5F}" type="pres">
      <dgm:prSet presAssocID="{54643F16-E9C3-4F5D-BCEB-DE2398DAC26F}" presName="sibTrans" presStyleLbl="sibTrans2D1" presStyleIdx="6" presStyleCnt="8"/>
      <dgm:spPr/>
    </dgm:pt>
    <dgm:pt modelId="{5C7DF466-F674-478C-8B7F-654D7BA15C90}" type="pres">
      <dgm:prSet presAssocID="{43AE4C42-01AC-4943-A3F8-1A88E1410CB6}" presName="middleNode" presStyleCnt="0"/>
      <dgm:spPr/>
    </dgm:pt>
    <dgm:pt modelId="{2FF1D81C-5973-499E-B8C3-807407EDF3C2}" type="pres">
      <dgm:prSet presAssocID="{43AE4C42-01AC-4943-A3F8-1A88E1410CB6}" presName="padding" presStyleLbl="node1" presStyleIdx="6" presStyleCnt="9"/>
      <dgm:spPr/>
    </dgm:pt>
    <dgm:pt modelId="{8B44F0CD-7310-4027-AD68-8E582A1B10DC}" type="pres">
      <dgm:prSet presAssocID="{43AE4C42-01AC-4943-A3F8-1A88E1410CB6}" presName="shape" presStyleLbl="node1" presStyleIdx="7" presStyleCnt="9" custLinFactNeighborX="38369" custLinFactNeighborY="14791">
        <dgm:presLayoutVars>
          <dgm:bulletEnabled val="1"/>
        </dgm:presLayoutVars>
      </dgm:prSet>
      <dgm:spPr/>
    </dgm:pt>
    <dgm:pt modelId="{F4435043-46B5-41F2-B346-071DB05C2ADE}" type="pres">
      <dgm:prSet presAssocID="{8465ABF3-7C7C-415F-9CD6-E3BA70C9CC8C}" presName="sibTrans" presStyleLbl="sibTrans2D1" presStyleIdx="7" presStyleCnt="8"/>
      <dgm:spPr/>
    </dgm:pt>
    <dgm:pt modelId="{DA5CA75F-8469-4A79-91B3-05B39D19F660}" type="pres">
      <dgm:prSet presAssocID="{FE1E0C53-FAB5-40C5-BC37-222DF1C21402}" presName="lastNode" presStyleLbl="node1" presStyleIdx="8" presStyleCnt="9" custLinFactNeighborX="5703" custLinFactNeighborY="57528">
        <dgm:presLayoutVars>
          <dgm:bulletEnabled val="1"/>
        </dgm:presLayoutVars>
      </dgm:prSet>
      <dgm:spPr/>
    </dgm:pt>
  </dgm:ptLst>
  <dgm:cxnLst>
    <dgm:cxn modelId="{4408B700-B4DE-4492-9599-243DA63FEAE4}" type="presOf" srcId="{88708810-0EDA-45BB-8F7F-3B8D72C23888}" destId="{DEF095FA-7A6A-42DD-812E-91DDE4921CD3}" srcOrd="0" destOrd="0" presId="urn:microsoft.com/office/officeart/2005/8/layout/bProcess2"/>
    <dgm:cxn modelId="{0BE15005-67F7-4406-9C72-296283ED090E}" type="presOf" srcId="{C5E2B730-1C95-47D8-BD50-518D66CBAA09}" destId="{B8CB91A5-CBB1-471D-AB1F-3737F69CBAC6}" srcOrd="0" destOrd="0" presId="urn:microsoft.com/office/officeart/2005/8/layout/bProcess2"/>
    <dgm:cxn modelId="{BB90620B-9D93-4C4D-87DD-CFEF874506EE}" type="presOf" srcId="{ED38C4A9-2FF5-4D27-834B-639AFF8655F6}" destId="{A705AB30-5BE7-460D-97FD-D10E2ACAD2DE}" srcOrd="0" destOrd="0" presId="urn:microsoft.com/office/officeart/2005/8/layout/bProcess2"/>
    <dgm:cxn modelId="{8D511016-BDC3-4EA8-9469-658C04D12456}" type="presOf" srcId="{56377EE1-F17A-4A98-AC99-63866C2EACE3}" destId="{97E6CA97-F5E1-44F8-84BA-ED8BBDE4D5A7}" srcOrd="0" destOrd="0" presId="urn:microsoft.com/office/officeart/2005/8/layout/bProcess2"/>
    <dgm:cxn modelId="{7C072E5E-129E-4B4F-990F-481BD712FC80}" srcId="{88708810-0EDA-45BB-8F7F-3B8D72C23888}" destId="{C5E2B730-1C95-47D8-BD50-518D66CBAA09}" srcOrd="4" destOrd="0" parTransId="{29EFC4A5-55D6-473B-AFB8-D5C13827F75F}" sibTransId="{68A24D59-3862-45EC-A409-293232E8E9D3}"/>
    <dgm:cxn modelId="{FA1BA161-642B-47CC-B3C4-8814454EB8C6}" type="presOf" srcId="{43AE4C42-01AC-4943-A3F8-1A88E1410CB6}" destId="{8B44F0CD-7310-4027-AD68-8E582A1B10DC}" srcOrd="0" destOrd="0" presId="urn:microsoft.com/office/officeart/2005/8/layout/bProcess2"/>
    <dgm:cxn modelId="{99447F65-D0C7-4557-B01D-FC538F2AE3C8}" srcId="{88708810-0EDA-45BB-8F7F-3B8D72C23888}" destId="{B6C7D118-88C8-47D1-82CC-BA86D7DB30A8}" srcOrd="3" destOrd="0" parTransId="{B30BEC99-EFC6-4C04-A61F-621D5A1D1E4F}" sibTransId="{786B0607-8B9E-491D-BA70-80DD15917225}"/>
    <dgm:cxn modelId="{8D4A3B48-B5DA-4B8C-8A4E-C621E196B1CC}" srcId="{88708810-0EDA-45BB-8F7F-3B8D72C23888}" destId="{C0767F20-24F0-43BB-B3B7-27857F431515}" srcOrd="2" destOrd="0" parTransId="{CC927A79-AB20-4047-AA41-4587E4800DAA}" sibTransId="{0577E1F3-49D6-496B-9DA0-A6D546D1C1CD}"/>
    <dgm:cxn modelId="{664D266E-14A8-46A4-85F5-4101E151E11E}" type="presOf" srcId="{B04C37B5-2CB7-492D-B2C5-7A3FAE8E806E}" destId="{53C59E17-0AA9-4035-B48B-D82C117EE328}" srcOrd="0" destOrd="0" presId="urn:microsoft.com/office/officeart/2005/8/layout/bProcess2"/>
    <dgm:cxn modelId="{546C1870-1C57-41A7-9FAD-D00D936E029D}" type="presOf" srcId="{B6C7D118-88C8-47D1-82CC-BA86D7DB30A8}" destId="{998E70F4-B7B0-4A5F-BDB4-EF6AAF86CF78}" srcOrd="0" destOrd="0" presId="urn:microsoft.com/office/officeart/2005/8/layout/bProcess2"/>
    <dgm:cxn modelId="{73E2D481-94BD-49C0-9A7B-106990551F53}" type="presOf" srcId="{C0767F20-24F0-43BB-B3B7-27857F431515}" destId="{63305E25-BFC7-4CD9-B485-7FACC5CDA3C2}" srcOrd="0" destOrd="0" presId="urn:microsoft.com/office/officeart/2005/8/layout/bProcess2"/>
    <dgm:cxn modelId="{17DB498D-1234-41AA-8FE5-992EB5C6CD19}" type="presOf" srcId="{786B0607-8B9E-491D-BA70-80DD15917225}" destId="{365257BB-A764-4C66-8EB5-4BBC4CCCF774}" srcOrd="0" destOrd="0" presId="urn:microsoft.com/office/officeart/2005/8/layout/bProcess2"/>
    <dgm:cxn modelId="{CE888C92-7DCC-4CFE-8333-84888DB589BB}" srcId="{88708810-0EDA-45BB-8F7F-3B8D72C23888}" destId="{DE0FA0A9-1E78-4354-AB07-9072F148867A}" srcOrd="5" destOrd="0" parTransId="{5A64657A-64DB-4CA8-9C35-763ECF3C64CF}" sibTransId="{CF3F21E5-0879-4A8D-9266-61ED3186240B}"/>
    <dgm:cxn modelId="{D8EB8499-68E6-425C-AF19-4D822E75CA76}" type="presOf" srcId="{0577E1F3-49D6-496B-9DA0-A6D546D1C1CD}" destId="{936FB130-41A7-4A46-B35B-BCE71F45512C}" srcOrd="0" destOrd="0" presId="urn:microsoft.com/office/officeart/2005/8/layout/bProcess2"/>
    <dgm:cxn modelId="{8A15FD9B-F3B9-487A-BD03-A14EEA5266BB}" type="presOf" srcId="{CF3F21E5-0879-4A8D-9266-61ED3186240B}" destId="{D1EAAF94-3559-4F94-95D7-5C688E256A57}" srcOrd="0" destOrd="0" presId="urn:microsoft.com/office/officeart/2005/8/layout/bProcess2"/>
    <dgm:cxn modelId="{8B7498AD-47C7-4E62-8BA8-5F63A2E1D41F}" type="presOf" srcId="{DE0FA0A9-1E78-4354-AB07-9072F148867A}" destId="{E12F800A-34B0-42C7-82D2-0726638030B4}" srcOrd="0" destOrd="0" presId="urn:microsoft.com/office/officeart/2005/8/layout/bProcess2"/>
    <dgm:cxn modelId="{4024FEB2-B714-4F5A-AC16-C3DF8B6638EF}" type="presOf" srcId="{642A010A-A918-4D4A-9EC0-B0E6A6FC361D}" destId="{0EA694B1-AF55-4EEB-BDDE-9714F5EAB182}" srcOrd="0" destOrd="0" presId="urn:microsoft.com/office/officeart/2005/8/layout/bProcess2"/>
    <dgm:cxn modelId="{7E0AF2B4-5155-4939-B27B-0168E6D71954}" srcId="{88708810-0EDA-45BB-8F7F-3B8D72C23888}" destId="{43AE4C42-01AC-4943-A3F8-1A88E1410CB6}" srcOrd="7" destOrd="0" parTransId="{EF266758-5BD2-44BC-9CE9-3ED621BB7057}" sibTransId="{8465ABF3-7C7C-415F-9CD6-E3BA70C9CC8C}"/>
    <dgm:cxn modelId="{F01D8EB9-E332-4142-9862-05E40FE40C6A}" srcId="{88708810-0EDA-45BB-8F7F-3B8D72C23888}" destId="{B04C37B5-2CB7-492D-B2C5-7A3FAE8E806E}" srcOrd="1" destOrd="0" parTransId="{D0F3095C-1222-4271-B3ED-B2BAA831560F}" sibTransId="{56377EE1-F17A-4A98-AC99-63866C2EACE3}"/>
    <dgm:cxn modelId="{A546E5CE-F0A4-4D6D-8A50-1173B6E06455}" type="presOf" srcId="{54643F16-E9C3-4F5D-BCEB-DE2398DAC26F}" destId="{B43B77FF-9DBF-421F-A754-C6B75BCE0E5F}" srcOrd="0" destOrd="0" presId="urn:microsoft.com/office/officeart/2005/8/layout/bProcess2"/>
    <dgm:cxn modelId="{43D1ABCF-64E9-4997-91E7-3329CE95B69B}" type="presOf" srcId="{68A24D59-3862-45EC-A409-293232E8E9D3}" destId="{C1E02319-BCEF-43BD-A410-4C8027B440AC}" srcOrd="0" destOrd="0" presId="urn:microsoft.com/office/officeart/2005/8/layout/bProcess2"/>
    <dgm:cxn modelId="{D01C9CD8-8FB2-4711-A167-053F76C280E3}" srcId="{88708810-0EDA-45BB-8F7F-3B8D72C23888}" destId="{642A010A-A918-4D4A-9EC0-B0E6A6FC361D}" srcOrd="0" destOrd="0" parTransId="{3F1E9B95-628A-4521-8D45-461EA6269433}" sibTransId="{ED38C4A9-2FF5-4D27-834B-639AFF8655F6}"/>
    <dgm:cxn modelId="{0FD531DA-5A5E-45CD-AB49-23845B03558E}" type="presOf" srcId="{FE1E0C53-FAB5-40C5-BC37-222DF1C21402}" destId="{DA5CA75F-8469-4A79-91B3-05B39D19F660}" srcOrd="0" destOrd="0" presId="urn:microsoft.com/office/officeart/2005/8/layout/bProcess2"/>
    <dgm:cxn modelId="{17F79BE7-8AB3-4382-9AB7-7DAC7C3C7630}" type="presOf" srcId="{D76FD22C-DBD2-45D2-AEE6-9D15A594A0D4}" destId="{5B52DAB2-AD30-4889-8369-9150B32111B6}" srcOrd="0" destOrd="0" presId="urn:microsoft.com/office/officeart/2005/8/layout/bProcess2"/>
    <dgm:cxn modelId="{DD7155EE-2FE9-4938-B266-87795E8662DC}" srcId="{88708810-0EDA-45BB-8F7F-3B8D72C23888}" destId="{D76FD22C-DBD2-45D2-AEE6-9D15A594A0D4}" srcOrd="6" destOrd="0" parTransId="{2B3744ED-E1F8-4996-B312-B31F11A422C0}" sibTransId="{54643F16-E9C3-4F5D-BCEB-DE2398DAC26F}"/>
    <dgm:cxn modelId="{59BCA6F3-1D1A-46BF-98C2-ED56723443A3}" srcId="{88708810-0EDA-45BB-8F7F-3B8D72C23888}" destId="{FE1E0C53-FAB5-40C5-BC37-222DF1C21402}" srcOrd="8" destOrd="0" parTransId="{04AC14DA-DE3F-46B4-9DF7-E1FB6E25EA00}" sibTransId="{0622EDE7-CB5A-4282-9704-55687BCA30D8}"/>
    <dgm:cxn modelId="{B78DA3FF-5538-4A87-BCBC-931114F967EC}" type="presOf" srcId="{8465ABF3-7C7C-415F-9CD6-E3BA70C9CC8C}" destId="{F4435043-46B5-41F2-B346-071DB05C2ADE}" srcOrd="0" destOrd="0" presId="urn:microsoft.com/office/officeart/2005/8/layout/bProcess2"/>
    <dgm:cxn modelId="{C903B7A9-1B42-4148-87CE-8A3F58B14F00}" type="presParOf" srcId="{DEF095FA-7A6A-42DD-812E-91DDE4921CD3}" destId="{0EA694B1-AF55-4EEB-BDDE-9714F5EAB182}" srcOrd="0" destOrd="0" presId="urn:microsoft.com/office/officeart/2005/8/layout/bProcess2"/>
    <dgm:cxn modelId="{1DB6C60E-E733-4F0A-8DF6-CFF70EEDE850}" type="presParOf" srcId="{DEF095FA-7A6A-42DD-812E-91DDE4921CD3}" destId="{A705AB30-5BE7-460D-97FD-D10E2ACAD2DE}" srcOrd="1" destOrd="0" presId="urn:microsoft.com/office/officeart/2005/8/layout/bProcess2"/>
    <dgm:cxn modelId="{BB162742-AF2D-4D59-ACE4-CDA45EB9E971}" type="presParOf" srcId="{DEF095FA-7A6A-42DD-812E-91DDE4921CD3}" destId="{BCC8FDC3-2FAE-4723-BA06-0E817CEBA1AB}" srcOrd="2" destOrd="0" presId="urn:microsoft.com/office/officeart/2005/8/layout/bProcess2"/>
    <dgm:cxn modelId="{BBDD19DC-F51B-451F-BF29-BC8C2F7A48C2}" type="presParOf" srcId="{BCC8FDC3-2FAE-4723-BA06-0E817CEBA1AB}" destId="{CC6F1271-1624-4911-9456-D33CA1747012}" srcOrd="0" destOrd="0" presId="urn:microsoft.com/office/officeart/2005/8/layout/bProcess2"/>
    <dgm:cxn modelId="{A0291C77-F7E9-4FDC-AB59-2ED6C0D0D0C8}" type="presParOf" srcId="{BCC8FDC3-2FAE-4723-BA06-0E817CEBA1AB}" destId="{53C59E17-0AA9-4035-B48B-D82C117EE328}" srcOrd="1" destOrd="0" presId="urn:microsoft.com/office/officeart/2005/8/layout/bProcess2"/>
    <dgm:cxn modelId="{1DCC7A2A-8BEF-47CB-AFC4-A8BFB10AB70A}" type="presParOf" srcId="{DEF095FA-7A6A-42DD-812E-91DDE4921CD3}" destId="{97E6CA97-F5E1-44F8-84BA-ED8BBDE4D5A7}" srcOrd="3" destOrd="0" presId="urn:microsoft.com/office/officeart/2005/8/layout/bProcess2"/>
    <dgm:cxn modelId="{376FF002-60F3-4F6F-8972-085DFCFEF8BF}" type="presParOf" srcId="{DEF095FA-7A6A-42DD-812E-91DDE4921CD3}" destId="{13F74A19-F75C-46D3-B41A-5982C674AFE8}" srcOrd="4" destOrd="0" presId="urn:microsoft.com/office/officeart/2005/8/layout/bProcess2"/>
    <dgm:cxn modelId="{0070AA31-1946-4824-94A4-D520FD9BCAE5}" type="presParOf" srcId="{13F74A19-F75C-46D3-B41A-5982C674AFE8}" destId="{926F4EAE-709E-4BE0-AE86-AB464E5B4FE7}" srcOrd="0" destOrd="0" presId="urn:microsoft.com/office/officeart/2005/8/layout/bProcess2"/>
    <dgm:cxn modelId="{976A7458-B79A-461B-B0DC-ABA3D13A53C2}" type="presParOf" srcId="{13F74A19-F75C-46D3-B41A-5982C674AFE8}" destId="{63305E25-BFC7-4CD9-B485-7FACC5CDA3C2}" srcOrd="1" destOrd="0" presId="urn:microsoft.com/office/officeart/2005/8/layout/bProcess2"/>
    <dgm:cxn modelId="{7249FE02-D4B5-475A-B0BA-8675A89D7674}" type="presParOf" srcId="{DEF095FA-7A6A-42DD-812E-91DDE4921CD3}" destId="{936FB130-41A7-4A46-B35B-BCE71F45512C}" srcOrd="5" destOrd="0" presId="urn:microsoft.com/office/officeart/2005/8/layout/bProcess2"/>
    <dgm:cxn modelId="{35E8E9F4-0FE4-470C-8EB4-3F2DBEBF3976}" type="presParOf" srcId="{DEF095FA-7A6A-42DD-812E-91DDE4921CD3}" destId="{07713ABF-98E0-461F-9360-0168035ADED2}" srcOrd="6" destOrd="0" presId="urn:microsoft.com/office/officeart/2005/8/layout/bProcess2"/>
    <dgm:cxn modelId="{1C4D701A-D8A0-460A-B284-2B9641131CE1}" type="presParOf" srcId="{07713ABF-98E0-461F-9360-0168035ADED2}" destId="{47197BCA-22A8-4ED4-96D7-F93D7253D93B}" srcOrd="0" destOrd="0" presId="urn:microsoft.com/office/officeart/2005/8/layout/bProcess2"/>
    <dgm:cxn modelId="{4F657AC4-81F3-4ED7-B8E2-4B9B4CF359FC}" type="presParOf" srcId="{07713ABF-98E0-461F-9360-0168035ADED2}" destId="{998E70F4-B7B0-4A5F-BDB4-EF6AAF86CF78}" srcOrd="1" destOrd="0" presId="urn:microsoft.com/office/officeart/2005/8/layout/bProcess2"/>
    <dgm:cxn modelId="{23B64B34-B047-4162-9D44-8A68434C54A1}" type="presParOf" srcId="{DEF095FA-7A6A-42DD-812E-91DDE4921CD3}" destId="{365257BB-A764-4C66-8EB5-4BBC4CCCF774}" srcOrd="7" destOrd="0" presId="urn:microsoft.com/office/officeart/2005/8/layout/bProcess2"/>
    <dgm:cxn modelId="{9A07033E-2466-446E-AF6E-F525BF8BF90A}" type="presParOf" srcId="{DEF095FA-7A6A-42DD-812E-91DDE4921CD3}" destId="{D19ECD5B-BD69-423B-BC62-F503E27650B6}" srcOrd="8" destOrd="0" presId="urn:microsoft.com/office/officeart/2005/8/layout/bProcess2"/>
    <dgm:cxn modelId="{D4CBC7AC-F842-4BF9-B5DF-350A272060FE}" type="presParOf" srcId="{D19ECD5B-BD69-423B-BC62-F503E27650B6}" destId="{27E506C8-77DE-4A20-A0DB-32BF652BE38F}" srcOrd="0" destOrd="0" presId="urn:microsoft.com/office/officeart/2005/8/layout/bProcess2"/>
    <dgm:cxn modelId="{BB6F7CBA-2BB5-4D9C-ABE4-CF5E2D0FF66C}" type="presParOf" srcId="{D19ECD5B-BD69-423B-BC62-F503E27650B6}" destId="{B8CB91A5-CBB1-471D-AB1F-3737F69CBAC6}" srcOrd="1" destOrd="0" presId="urn:microsoft.com/office/officeart/2005/8/layout/bProcess2"/>
    <dgm:cxn modelId="{C3C2C3DD-8EDA-4957-B21A-5BAE4A7EF626}" type="presParOf" srcId="{DEF095FA-7A6A-42DD-812E-91DDE4921CD3}" destId="{C1E02319-BCEF-43BD-A410-4C8027B440AC}" srcOrd="9" destOrd="0" presId="urn:microsoft.com/office/officeart/2005/8/layout/bProcess2"/>
    <dgm:cxn modelId="{80004EA1-E555-47D8-BA09-43F091C48887}" type="presParOf" srcId="{DEF095FA-7A6A-42DD-812E-91DDE4921CD3}" destId="{9D5AB285-2CAE-448A-8787-93381860D6FD}" srcOrd="10" destOrd="0" presId="urn:microsoft.com/office/officeart/2005/8/layout/bProcess2"/>
    <dgm:cxn modelId="{BA9CBB65-DE93-45D1-B8BB-6EF6FCD86CAC}" type="presParOf" srcId="{9D5AB285-2CAE-448A-8787-93381860D6FD}" destId="{0EE7C937-DE79-46E6-8A5A-291B462CE1B7}" srcOrd="0" destOrd="0" presId="urn:microsoft.com/office/officeart/2005/8/layout/bProcess2"/>
    <dgm:cxn modelId="{6EF42CE0-3538-465C-9037-971C3A5FABEC}" type="presParOf" srcId="{9D5AB285-2CAE-448A-8787-93381860D6FD}" destId="{E12F800A-34B0-42C7-82D2-0726638030B4}" srcOrd="1" destOrd="0" presId="urn:microsoft.com/office/officeart/2005/8/layout/bProcess2"/>
    <dgm:cxn modelId="{751E647E-8C61-459C-8D83-E25B7AD12CEE}" type="presParOf" srcId="{DEF095FA-7A6A-42DD-812E-91DDE4921CD3}" destId="{D1EAAF94-3559-4F94-95D7-5C688E256A57}" srcOrd="11" destOrd="0" presId="urn:microsoft.com/office/officeart/2005/8/layout/bProcess2"/>
    <dgm:cxn modelId="{8ADEE6AF-683F-4A66-80F1-3F02E6D378DE}" type="presParOf" srcId="{DEF095FA-7A6A-42DD-812E-91DDE4921CD3}" destId="{D3C12099-3144-4B50-AC12-E968B21955D5}" srcOrd="12" destOrd="0" presId="urn:microsoft.com/office/officeart/2005/8/layout/bProcess2"/>
    <dgm:cxn modelId="{FAFBBF0E-14C0-41CC-8218-28E1F7A493F5}" type="presParOf" srcId="{D3C12099-3144-4B50-AC12-E968B21955D5}" destId="{D8B2D322-D886-4AFD-872A-A8E46A7F4588}" srcOrd="0" destOrd="0" presId="urn:microsoft.com/office/officeart/2005/8/layout/bProcess2"/>
    <dgm:cxn modelId="{5726496B-F209-4B79-9E21-68FEAFB1B678}" type="presParOf" srcId="{D3C12099-3144-4B50-AC12-E968B21955D5}" destId="{5B52DAB2-AD30-4889-8369-9150B32111B6}" srcOrd="1" destOrd="0" presId="urn:microsoft.com/office/officeart/2005/8/layout/bProcess2"/>
    <dgm:cxn modelId="{190A02F8-C9BE-4BB5-9DCD-D5F642396A88}" type="presParOf" srcId="{DEF095FA-7A6A-42DD-812E-91DDE4921CD3}" destId="{B43B77FF-9DBF-421F-A754-C6B75BCE0E5F}" srcOrd="13" destOrd="0" presId="urn:microsoft.com/office/officeart/2005/8/layout/bProcess2"/>
    <dgm:cxn modelId="{DC80972B-EFA1-43FA-88E7-2B2FCF3373CA}" type="presParOf" srcId="{DEF095FA-7A6A-42DD-812E-91DDE4921CD3}" destId="{5C7DF466-F674-478C-8B7F-654D7BA15C90}" srcOrd="14" destOrd="0" presId="urn:microsoft.com/office/officeart/2005/8/layout/bProcess2"/>
    <dgm:cxn modelId="{D76867F3-CFBD-47AE-9AD9-4E461AA8A36D}" type="presParOf" srcId="{5C7DF466-F674-478C-8B7F-654D7BA15C90}" destId="{2FF1D81C-5973-499E-B8C3-807407EDF3C2}" srcOrd="0" destOrd="0" presId="urn:microsoft.com/office/officeart/2005/8/layout/bProcess2"/>
    <dgm:cxn modelId="{BD0E9146-FEDE-46B7-8638-CAC2374F7E1B}" type="presParOf" srcId="{5C7DF466-F674-478C-8B7F-654D7BA15C90}" destId="{8B44F0CD-7310-4027-AD68-8E582A1B10DC}" srcOrd="1" destOrd="0" presId="urn:microsoft.com/office/officeart/2005/8/layout/bProcess2"/>
    <dgm:cxn modelId="{D69607A8-418A-4343-988D-7606C8B6BF82}" type="presParOf" srcId="{DEF095FA-7A6A-42DD-812E-91DDE4921CD3}" destId="{F4435043-46B5-41F2-B346-071DB05C2ADE}" srcOrd="15" destOrd="0" presId="urn:microsoft.com/office/officeart/2005/8/layout/bProcess2"/>
    <dgm:cxn modelId="{252CECE5-BE7E-401F-9721-C29B7C239072}" type="presParOf" srcId="{DEF095FA-7A6A-42DD-812E-91DDE4921CD3}" destId="{DA5CA75F-8469-4A79-91B3-05B39D19F660}" srcOrd="16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694B1-AF55-4EEB-BDDE-9714F5EAB182}">
      <dsp:nvSpPr>
        <dsp:cNvPr id="0" name=""/>
        <dsp:cNvSpPr/>
      </dsp:nvSpPr>
      <dsp:spPr>
        <a:xfrm>
          <a:off x="10239" y="1130104"/>
          <a:ext cx="1606309" cy="16063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Fira Sans Condensed" panose="020B0503050000020004" pitchFamily="34" charset="0"/>
            </a:rPr>
            <a:t>Data preparation</a:t>
          </a:r>
        </a:p>
      </dsp:txBody>
      <dsp:txXfrm>
        <a:off x="245478" y="1365343"/>
        <a:ext cx="1135831" cy="1135831"/>
      </dsp:txXfrm>
    </dsp:sp>
    <dsp:sp modelId="{A705AB30-5BE7-460D-97FD-D10E2ACAD2DE}">
      <dsp:nvSpPr>
        <dsp:cNvPr id="0" name=""/>
        <dsp:cNvSpPr/>
      </dsp:nvSpPr>
      <dsp:spPr>
        <a:xfrm rot="9673257">
          <a:off x="865175" y="2793459"/>
          <a:ext cx="562208" cy="237634"/>
        </a:xfrm>
        <a:prstGeom prst="triangle">
          <a:avLst/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C59E17-0AA9-4035-B48B-D82C117EE328}">
      <dsp:nvSpPr>
        <dsp:cNvPr id="0" name=""/>
        <dsp:cNvSpPr/>
      </dsp:nvSpPr>
      <dsp:spPr>
        <a:xfrm>
          <a:off x="688011" y="3071239"/>
          <a:ext cx="1583884" cy="16447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Fira Sans Condensed" panose="020B0503050000020004" pitchFamily="34" charset="0"/>
            </a:rPr>
            <a:t>Familiarization</a:t>
          </a:r>
        </a:p>
      </dsp:txBody>
      <dsp:txXfrm>
        <a:off x="919965" y="3312107"/>
        <a:ext cx="1119976" cy="1163015"/>
      </dsp:txXfrm>
    </dsp:sp>
    <dsp:sp modelId="{97E6CA97-F5E1-44F8-84BA-ED8BBDE4D5A7}">
      <dsp:nvSpPr>
        <dsp:cNvPr id="0" name=""/>
        <dsp:cNvSpPr/>
      </dsp:nvSpPr>
      <dsp:spPr>
        <a:xfrm rot="4561074">
          <a:off x="2242518" y="3514928"/>
          <a:ext cx="562208" cy="237634"/>
        </a:xfrm>
        <a:prstGeom prst="triangle">
          <a:avLst/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305E25-BFC7-4CD9-B485-7FACC5CDA3C2}">
      <dsp:nvSpPr>
        <dsp:cNvPr id="0" name=""/>
        <dsp:cNvSpPr/>
      </dsp:nvSpPr>
      <dsp:spPr>
        <a:xfrm>
          <a:off x="2768253" y="2903740"/>
          <a:ext cx="1071408" cy="10714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latin typeface="Fira Sans Condensed" panose="020B0503050000020004" pitchFamily="34" charset="0"/>
            </a:rPr>
            <a:t>Generating codes</a:t>
          </a:r>
        </a:p>
      </dsp:txBody>
      <dsp:txXfrm>
        <a:off x="2925157" y="3060644"/>
        <a:ext cx="757600" cy="757600"/>
      </dsp:txXfrm>
    </dsp:sp>
    <dsp:sp modelId="{936FB130-41A7-4A46-B35B-BCE71F45512C}">
      <dsp:nvSpPr>
        <dsp:cNvPr id="0" name=""/>
        <dsp:cNvSpPr/>
      </dsp:nvSpPr>
      <dsp:spPr>
        <a:xfrm rot="1350221">
          <a:off x="3374444" y="2471966"/>
          <a:ext cx="562208" cy="237634"/>
        </a:xfrm>
        <a:prstGeom prst="triangle">
          <a:avLst/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8E70F4-B7B0-4A5F-BDB4-EF6AAF86CF78}">
      <dsp:nvSpPr>
        <dsp:cNvPr id="0" name=""/>
        <dsp:cNvSpPr/>
      </dsp:nvSpPr>
      <dsp:spPr>
        <a:xfrm>
          <a:off x="3466287" y="1218845"/>
          <a:ext cx="1071408" cy="10714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latin typeface="Fira Sans Condensed" panose="020B0503050000020004" pitchFamily="34" charset="0"/>
            </a:rPr>
            <a:t>Searching for themes</a:t>
          </a:r>
        </a:p>
      </dsp:txBody>
      <dsp:txXfrm>
        <a:off x="3623191" y="1375749"/>
        <a:ext cx="757600" cy="757600"/>
      </dsp:txXfrm>
    </dsp:sp>
    <dsp:sp modelId="{365257BB-A764-4C66-8EB5-4BBC4CCCF774}">
      <dsp:nvSpPr>
        <dsp:cNvPr id="0" name=""/>
        <dsp:cNvSpPr/>
      </dsp:nvSpPr>
      <dsp:spPr>
        <a:xfrm rot="5276868">
          <a:off x="4584395" y="1604790"/>
          <a:ext cx="562208" cy="237634"/>
        </a:xfrm>
        <a:prstGeom prst="triangle">
          <a:avLst/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CB91A5-CBB1-471D-AB1F-3737F69CBAC6}">
      <dsp:nvSpPr>
        <dsp:cNvPr id="0" name=""/>
        <dsp:cNvSpPr/>
      </dsp:nvSpPr>
      <dsp:spPr>
        <a:xfrm>
          <a:off x="5179860" y="1157443"/>
          <a:ext cx="1071408" cy="10714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latin typeface="Fira Sans Condensed" panose="020B0503050000020004" pitchFamily="34" charset="0"/>
            </a:rPr>
            <a:t>Defining themes</a:t>
          </a:r>
        </a:p>
      </dsp:txBody>
      <dsp:txXfrm>
        <a:off x="5336764" y="1314347"/>
        <a:ext cx="757600" cy="757600"/>
      </dsp:txXfrm>
    </dsp:sp>
    <dsp:sp modelId="{C1E02319-BCEF-43BD-A410-4C8027B440AC}">
      <dsp:nvSpPr>
        <dsp:cNvPr id="0" name=""/>
        <dsp:cNvSpPr/>
      </dsp:nvSpPr>
      <dsp:spPr>
        <a:xfrm rot="9389547">
          <a:off x="5809463" y="2436466"/>
          <a:ext cx="562208" cy="237634"/>
        </a:xfrm>
        <a:prstGeom prst="triangle">
          <a:avLst/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2F800A-34B0-42C7-82D2-0726638030B4}">
      <dsp:nvSpPr>
        <dsp:cNvPr id="0" name=""/>
        <dsp:cNvSpPr/>
      </dsp:nvSpPr>
      <dsp:spPr>
        <a:xfrm>
          <a:off x="5924500" y="2869380"/>
          <a:ext cx="1071408" cy="10714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latin typeface="Fira Sans Condensed" panose="020B0503050000020004" pitchFamily="34" charset="0"/>
            </a:rPr>
            <a:t>Coding</a:t>
          </a:r>
        </a:p>
      </dsp:txBody>
      <dsp:txXfrm>
        <a:off x="6081404" y="3026284"/>
        <a:ext cx="757600" cy="757600"/>
      </dsp:txXfrm>
    </dsp:sp>
    <dsp:sp modelId="{D1EAAF94-3559-4F94-95D7-5C688E256A57}">
      <dsp:nvSpPr>
        <dsp:cNvPr id="0" name=""/>
        <dsp:cNvSpPr/>
      </dsp:nvSpPr>
      <dsp:spPr>
        <a:xfrm rot="6143567">
          <a:off x="7101522" y="3488953"/>
          <a:ext cx="562208" cy="237634"/>
        </a:xfrm>
        <a:prstGeom prst="triangle">
          <a:avLst/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52DAB2-AD30-4889-8369-9150B32111B6}">
      <dsp:nvSpPr>
        <dsp:cNvPr id="0" name=""/>
        <dsp:cNvSpPr/>
      </dsp:nvSpPr>
      <dsp:spPr>
        <a:xfrm>
          <a:off x="7756207" y="3271865"/>
          <a:ext cx="1071408" cy="10714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latin typeface="Fira Sans Condensed" panose="020B0503050000020004" pitchFamily="34" charset="0"/>
            </a:rPr>
            <a:t>Writing narrative</a:t>
          </a:r>
        </a:p>
      </dsp:txBody>
      <dsp:txXfrm>
        <a:off x="7913111" y="3428769"/>
        <a:ext cx="757600" cy="757600"/>
      </dsp:txXfrm>
    </dsp:sp>
    <dsp:sp modelId="{B43B77FF-9DBF-421F-A754-C6B75BCE0E5F}">
      <dsp:nvSpPr>
        <dsp:cNvPr id="0" name=""/>
        <dsp:cNvSpPr/>
      </dsp:nvSpPr>
      <dsp:spPr>
        <a:xfrm rot="279914">
          <a:off x="8087403" y="2750128"/>
          <a:ext cx="562208" cy="237634"/>
        </a:xfrm>
        <a:prstGeom prst="triangle">
          <a:avLst/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44F0CD-7310-4027-AD68-8E582A1B10DC}">
      <dsp:nvSpPr>
        <dsp:cNvPr id="0" name=""/>
        <dsp:cNvSpPr/>
      </dsp:nvSpPr>
      <dsp:spPr>
        <a:xfrm>
          <a:off x="7908304" y="1408024"/>
          <a:ext cx="1071408" cy="10714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latin typeface="Fira Sans Condensed" panose="020B0503050000020004" pitchFamily="34" charset="0"/>
            </a:rPr>
            <a:t>Ensuring trustworthy-ness</a:t>
          </a:r>
        </a:p>
      </dsp:txBody>
      <dsp:txXfrm>
        <a:off x="8065208" y="1564928"/>
        <a:ext cx="757600" cy="757600"/>
      </dsp:txXfrm>
    </dsp:sp>
    <dsp:sp modelId="{F4435043-46B5-41F2-B346-071DB05C2ADE}">
      <dsp:nvSpPr>
        <dsp:cNvPr id="0" name=""/>
        <dsp:cNvSpPr/>
      </dsp:nvSpPr>
      <dsp:spPr>
        <a:xfrm rot="6656964">
          <a:off x="9044174" y="2162306"/>
          <a:ext cx="562208" cy="237634"/>
        </a:xfrm>
        <a:prstGeom prst="triangle">
          <a:avLst/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5CA75F-8469-4A79-91B3-05B39D19F660}">
      <dsp:nvSpPr>
        <dsp:cNvPr id="0" name=""/>
        <dsp:cNvSpPr/>
      </dsp:nvSpPr>
      <dsp:spPr>
        <a:xfrm>
          <a:off x="9640602" y="1906179"/>
          <a:ext cx="1606309" cy="16063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Fira Sans Condensed" panose="020B0503050000020004" pitchFamily="34" charset="0"/>
            </a:rPr>
            <a:t>Academic report</a:t>
          </a:r>
        </a:p>
      </dsp:txBody>
      <dsp:txXfrm>
        <a:off x="9875841" y="2141418"/>
        <a:ext cx="1135831" cy="1135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DD4795-FD3B-7B78-C0BF-BECFB27CDD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36E57-96A9-9864-8E03-A8D002971A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36CA7-9822-4A09-8911-ACF4E6169C2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8B7F2F-AEC6-32B5-3D4A-C2857E78AB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0259F-2415-0F98-0EEF-C91C15E982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44C90-012C-4DD3-90A4-B7A999813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04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9b92c54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129b92c545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77" name="Google Shape;177;g129b92c545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What do you associate with "qualitative" (as opposed to quantitative) research?
https://www.polleverywhere.com/free_text_polls/SMayhDwItp00xDVwxfPF8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F50E6-A905-418E-83D4-2D63633CEBEE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97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4510cd52a3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24510cd52a3_0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endParaRPr dirty="0"/>
          </a:p>
        </p:txBody>
      </p:sp>
      <p:sp>
        <p:nvSpPr>
          <p:cNvPr id="929" name="Google Shape;929;g24510cd52a3_0_1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6385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Content Slide">
  <p:cSld name="J-PAL Content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3"/>
          <p:cNvSpPr txBox="1">
            <a:spLocks noGrp="1"/>
          </p:cNvSpPr>
          <p:nvPr>
            <p:ph type="body" idx="1"/>
          </p:nvPr>
        </p:nvSpPr>
        <p:spPr>
          <a:xfrm>
            <a:off x="609600" y="1472183"/>
            <a:ext cx="10972800" cy="4709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63"/>
          <p:cNvSpPr txBox="1">
            <a:spLocks noGrp="1"/>
          </p:cNvSpPr>
          <p:nvPr>
            <p:ph type="title"/>
          </p:nvPr>
        </p:nvSpPr>
        <p:spPr>
          <a:xfrm>
            <a:off x="609600" y="195072"/>
            <a:ext cx="10972800" cy="115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3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small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3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0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667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667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667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667"/>
              <a:buNone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609600" y="185739"/>
            <a:ext cx="10972800" cy="115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609600" y="1457326"/>
            <a:ext cx="10972800" cy="471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Char char="•"/>
              <a:defRPr sz="2800">
                <a:latin typeface="Times"/>
                <a:ea typeface="Times"/>
                <a:cs typeface="Times"/>
                <a:sym typeface="Times"/>
              </a:defRPr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>
                <a:latin typeface="Times"/>
                <a:ea typeface="Times"/>
                <a:cs typeface="Times"/>
                <a:sym typeface="Times"/>
              </a:defRPr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>
                <a:latin typeface="Times"/>
                <a:ea typeface="Times"/>
                <a:cs typeface="Times"/>
                <a:sym typeface="Times"/>
              </a:defRPr>
            </a:lvl3pPr>
            <a:lvl4pPr marL="182880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–"/>
              <a:defRPr>
                <a:latin typeface="Times"/>
                <a:ea typeface="Times"/>
                <a:cs typeface="Times"/>
                <a:sym typeface="Times"/>
              </a:defRPr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»"/>
              <a:defRPr>
                <a:latin typeface="Times"/>
                <a:ea typeface="Times"/>
                <a:cs typeface="Times"/>
                <a:sym typeface="Times"/>
              </a:defRPr>
            </a:lvl5pPr>
            <a:lvl6pPr marL="2743200" lvl="5" indent="-397954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667"/>
              <a:buChar char="•"/>
              <a:defRPr/>
            </a:lvl6pPr>
            <a:lvl7pPr marL="3200400" lvl="6" indent="-397954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667"/>
              <a:buChar char="•"/>
              <a:defRPr/>
            </a:lvl7pPr>
            <a:lvl8pPr marL="3657600" lvl="7" indent="-397954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667"/>
              <a:buChar char="•"/>
              <a:defRPr/>
            </a:lvl8pPr>
            <a:lvl9pPr marL="4114800" lvl="8" indent="-397954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667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J-PAL Intro Co-Branded Slide | Option 2">
  <p:cSld name="J-PAL Intro Co-Branded Slide | Option 2">
    <p:bg>
      <p:bgPr>
        <a:solidFill>
          <a:schemeClr val="lt2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5"/>
          <p:cNvSpPr/>
          <p:nvPr/>
        </p:nvSpPr>
        <p:spPr>
          <a:xfrm>
            <a:off x="0" y="13878"/>
            <a:ext cx="12192000" cy="68510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" name="Google Shape;68;p75"/>
          <p:cNvSpPr txBox="1">
            <a:spLocks noGrp="1"/>
          </p:cNvSpPr>
          <p:nvPr>
            <p:ph type="ctrTitle"/>
          </p:nvPr>
        </p:nvSpPr>
        <p:spPr>
          <a:xfrm>
            <a:off x="842749" y="2553629"/>
            <a:ext cx="8638217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5"/>
          <p:cNvSpPr txBox="1">
            <a:spLocks noGrp="1"/>
          </p:cNvSpPr>
          <p:nvPr>
            <p:ph type="subTitle" idx="1"/>
          </p:nvPr>
        </p:nvSpPr>
        <p:spPr>
          <a:xfrm>
            <a:off x="846025" y="4406548"/>
            <a:ext cx="8638217" cy="1526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82828"/>
              </a:buClr>
              <a:buSzPts val="2200"/>
              <a:buNone/>
              <a:defRPr sz="2200">
                <a:solidFill>
                  <a:srgbClr val="282828"/>
                </a:solidFill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75"/>
          <p:cNvSpPr>
            <a:spLocks noGrp="1"/>
          </p:cNvSpPr>
          <p:nvPr>
            <p:ph type="pic" idx="2"/>
          </p:nvPr>
        </p:nvSpPr>
        <p:spPr>
          <a:xfrm>
            <a:off x="3751272" y="825215"/>
            <a:ext cx="2649531" cy="544513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75"/>
          <p:cNvSpPr>
            <a:spLocks noGrp="1"/>
          </p:cNvSpPr>
          <p:nvPr>
            <p:ph type="pic" idx="3"/>
          </p:nvPr>
        </p:nvSpPr>
        <p:spPr>
          <a:xfrm>
            <a:off x="854940" y="6014764"/>
            <a:ext cx="2649531" cy="54864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75"/>
          <p:cNvSpPr>
            <a:spLocks noGrp="1"/>
          </p:cNvSpPr>
          <p:nvPr>
            <p:ph type="pic" idx="4"/>
          </p:nvPr>
        </p:nvSpPr>
        <p:spPr>
          <a:xfrm>
            <a:off x="3837091" y="6014764"/>
            <a:ext cx="2649531" cy="54864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75"/>
          <p:cNvSpPr>
            <a:spLocks noGrp="1"/>
          </p:cNvSpPr>
          <p:nvPr>
            <p:ph type="pic" idx="5"/>
          </p:nvPr>
        </p:nvSpPr>
        <p:spPr>
          <a:xfrm>
            <a:off x="6831434" y="6014764"/>
            <a:ext cx="2649531" cy="548640"/>
          </a:xfrm>
          <a:prstGeom prst="rect">
            <a:avLst/>
          </a:prstGeom>
          <a:noFill/>
          <a:ln>
            <a:noFill/>
          </a:ln>
        </p:spPr>
      </p:sp>
      <p:pic>
        <p:nvPicPr>
          <p:cNvPr id="74" name="Google Shape;74;p75"/>
          <p:cNvPicPr preferRelativeResize="0"/>
          <p:nvPr/>
        </p:nvPicPr>
        <p:blipFill rotWithShape="1">
          <a:blip r:embed="rId2">
            <a:alphaModFix/>
          </a:blip>
          <a:srcRect l="71549" t="1" r="1063" b="-443"/>
          <a:stretch/>
        </p:blipFill>
        <p:spPr>
          <a:xfrm>
            <a:off x="9758363" y="-14698"/>
            <a:ext cx="2433637" cy="689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749" y="749755"/>
            <a:ext cx="2320127" cy="69737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7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Content Slide w/ citation">
  <p:cSld name="J-PAL Content Slide w/ cita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6"/>
          <p:cNvSpPr txBox="1">
            <a:spLocks noGrp="1"/>
          </p:cNvSpPr>
          <p:nvPr>
            <p:ph type="title"/>
          </p:nvPr>
        </p:nvSpPr>
        <p:spPr>
          <a:xfrm>
            <a:off x="609600" y="195072"/>
            <a:ext cx="10972800" cy="115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3200" b="0" u="none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6"/>
          <p:cNvSpPr txBox="1">
            <a:spLocks noGrp="1"/>
          </p:cNvSpPr>
          <p:nvPr>
            <p:ph type="body" idx="1"/>
          </p:nvPr>
        </p:nvSpPr>
        <p:spPr>
          <a:xfrm>
            <a:off x="609600" y="1472185"/>
            <a:ext cx="10972800" cy="412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>
                <a:solidFill>
                  <a:schemeClr val="dk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76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small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6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76"/>
          <p:cNvSpPr txBox="1">
            <a:spLocks noGrp="1"/>
          </p:cNvSpPr>
          <p:nvPr>
            <p:ph type="body" idx="2"/>
          </p:nvPr>
        </p:nvSpPr>
        <p:spPr>
          <a:xfrm>
            <a:off x="609600" y="5602148"/>
            <a:ext cx="10972800" cy="59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Content Slide w/ citation &amp; subtitle">
  <p:cSld name="J-PAL Content Slide w/ citation &amp; subtitl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7"/>
          <p:cNvSpPr txBox="1">
            <a:spLocks noGrp="1"/>
          </p:cNvSpPr>
          <p:nvPr>
            <p:ph type="title"/>
          </p:nvPr>
        </p:nvSpPr>
        <p:spPr>
          <a:xfrm>
            <a:off x="609599" y="195072"/>
            <a:ext cx="10972800" cy="1158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3200" b="0" u="none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7"/>
          <p:cNvSpPr txBox="1">
            <a:spLocks noGrp="1"/>
          </p:cNvSpPr>
          <p:nvPr>
            <p:ph type="body" idx="1"/>
          </p:nvPr>
        </p:nvSpPr>
        <p:spPr>
          <a:xfrm>
            <a:off x="609600" y="2103120"/>
            <a:ext cx="10972800" cy="3499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>
                <a:solidFill>
                  <a:schemeClr val="dk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77"/>
          <p:cNvSpPr txBox="1">
            <a:spLocks noGrp="1"/>
          </p:cNvSpPr>
          <p:nvPr>
            <p:ph type="body" idx="2"/>
          </p:nvPr>
        </p:nvSpPr>
        <p:spPr>
          <a:xfrm>
            <a:off x="609601" y="1471614"/>
            <a:ext cx="10972799" cy="63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77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small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7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77"/>
          <p:cNvSpPr txBox="1">
            <a:spLocks noGrp="1"/>
          </p:cNvSpPr>
          <p:nvPr>
            <p:ph type="body" idx="3"/>
          </p:nvPr>
        </p:nvSpPr>
        <p:spPr>
          <a:xfrm>
            <a:off x="609600" y="5602148"/>
            <a:ext cx="10972800" cy="59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Two Content Slide w/ citation">
  <p:cSld name="J-PAL Two Content Slide w/ cita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8"/>
          <p:cNvSpPr txBox="1">
            <a:spLocks noGrp="1"/>
          </p:cNvSpPr>
          <p:nvPr>
            <p:ph type="title"/>
          </p:nvPr>
        </p:nvSpPr>
        <p:spPr>
          <a:xfrm>
            <a:off x="609600" y="195072"/>
            <a:ext cx="10972800" cy="115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78"/>
          <p:cNvSpPr txBox="1">
            <a:spLocks noGrp="1"/>
          </p:cNvSpPr>
          <p:nvPr>
            <p:ph type="body" idx="1"/>
          </p:nvPr>
        </p:nvSpPr>
        <p:spPr>
          <a:xfrm>
            <a:off x="609600" y="1472185"/>
            <a:ext cx="5384800" cy="412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3" name="Google Shape;93;p78"/>
          <p:cNvSpPr txBox="1">
            <a:spLocks noGrp="1"/>
          </p:cNvSpPr>
          <p:nvPr>
            <p:ph type="body" idx="2"/>
          </p:nvPr>
        </p:nvSpPr>
        <p:spPr>
          <a:xfrm>
            <a:off x="6197600" y="1472185"/>
            <a:ext cx="5384800" cy="412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4" name="Google Shape;94;p78"/>
          <p:cNvSpPr txBox="1">
            <a:spLocks noGrp="1"/>
          </p:cNvSpPr>
          <p:nvPr>
            <p:ph type="body" idx="3"/>
          </p:nvPr>
        </p:nvSpPr>
        <p:spPr>
          <a:xfrm>
            <a:off x="609600" y="5602148"/>
            <a:ext cx="10972800" cy="59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78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small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8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Comparison Slide">
  <p:cSld name="J-PAL Comparison Slid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9"/>
          <p:cNvSpPr txBox="1">
            <a:spLocks noGrp="1"/>
          </p:cNvSpPr>
          <p:nvPr>
            <p:ph type="title"/>
          </p:nvPr>
        </p:nvSpPr>
        <p:spPr>
          <a:xfrm>
            <a:off x="609600" y="195071"/>
            <a:ext cx="10972800" cy="115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79"/>
          <p:cNvSpPr txBox="1">
            <a:spLocks noGrp="1"/>
          </p:cNvSpPr>
          <p:nvPr>
            <p:ph type="body" idx="1"/>
          </p:nvPr>
        </p:nvSpPr>
        <p:spPr>
          <a:xfrm>
            <a:off x="609600" y="1472185"/>
            <a:ext cx="5386917" cy="43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0" name="Google Shape;100;p79"/>
          <p:cNvSpPr txBox="1">
            <a:spLocks noGrp="1"/>
          </p:cNvSpPr>
          <p:nvPr>
            <p:ph type="body" idx="2"/>
          </p:nvPr>
        </p:nvSpPr>
        <p:spPr>
          <a:xfrm>
            <a:off x="609600" y="1911098"/>
            <a:ext cx="5386917" cy="4279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1" name="Google Shape;101;p79"/>
          <p:cNvSpPr txBox="1">
            <a:spLocks noGrp="1"/>
          </p:cNvSpPr>
          <p:nvPr>
            <p:ph type="body" idx="3"/>
          </p:nvPr>
        </p:nvSpPr>
        <p:spPr>
          <a:xfrm>
            <a:off x="6193368" y="1472185"/>
            <a:ext cx="5389033" cy="43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2" name="Google Shape;102;p79"/>
          <p:cNvSpPr txBox="1">
            <a:spLocks noGrp="1"/>
          </p:cNvSpPr>
          <p:nvPr>
            <p:ph type="body" idx="4"/>
          </p:nvPr>
        </p:nvSpPr>
        <p:spPr>
          <a:xfrm>
            <a:off x="6193368" y="1911098"/>
            <a:ext cx="5389033" cy="4279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3" name="Google Shape;103;p79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small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79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Image &amp; Caption w/ Content Left">
  <p:cSld name="J-PAL Image &amp; Caption w/ Content Lef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0"/>
          <p:cNvSpPr txBox="1">
            <a:spLocks noGrp="1"/>
          </p:cNvSpPr>
          <p:nvPr>
            <p:ph type="title"/>
          </p:nvPr>
        </p:nvSpPr>
        <p:spPr>
          <a:xfrm>
            <a:off x="609600" y="195072"/>
            <a:ext cx="10972800" cy="114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80"/>
          <p:cNvSpPr txBox="1">
            <a:spLocks noGrp="1"/>
          </p:cNvSpPr>
          <p:nvPr>
            <p:ph type="body" idx="1"/>
          </p:nvPr>
        </p:nvSpPr>
        <p:spPr>
          <a:xfrm>
            <a:off x="7776519" y="1474574"/>
            <a:ext cx="3805880" cy="345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8" name="Google Shape;108;p80"/>
          <p:cNvSpPr txBox="1">
            <a:spLocks noGrp="1"/>
          </p:cNvSpPr>
          <p:nvPr>
            <p:ph type="body" idx="2"/>
          </p:nvPr>
        </p:nvSpPr>
        <p:spPr>
          <a:xfrm>
            <a:off x="609598" y="1474574"/>
            <a:ext cx="6862765" cy="4651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9" name="Google Shape;109;p80"/>
          <p:cNvSpPr txBox="1">
            <a:spLocks noGrp="1"/>
          </p:cNvSpPr>
          <p:nvPr>
            <p:ph type="body" idx="3"/>
          </p:nvPr>
        </p:nvSpPr>
        <p:spPr>
          <a:xfrm>
            <a:off x="7776519" y="5129452"/>
            <a:ext cx="3805880" cy="99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i="1">
                <a:solidFill>
                  <a:schemeClr val="accent6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0" name="Google Shape;110;p80"/>
          <p:cNvSpPr txBox="1">
            <a:spLocks noGrp="1"/>
          </p:cNvSpPr>
          <p:nvPr>
            <p:ph type="body" idx="4"/>
          </p:nvPr>
        </p:nvSpPr>
        <p:spPr>
          <a:xfrm>
            <a:off x="7776518" y="4931511"/>
            <a:ext cx="3805881" cy="1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75" rIns="0" bIns="18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979797"/>
              </a:buClr>
              <a:buSzPts val="700"/>
              <a:buNone/>
              <a:defRPr sz="700">
                <a:solidFill>
                  <a:srgbClr val="979797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80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small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80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Image &amp; Caption w/ Content Right">
  <p:cSld name="J-PAL Image &amp; Caption w/ Content Righ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1"/>
          <p:cNvSpPr txBox="1">
            <a:spLocks noGrp="1"/>
          </p:cNvSpPr>
          <p:nvPr>
            <p:ph type="title"/>
          </p:nvPr>
        </p:nvSpPr>
        <p:spPr>
          <a:xfrm>
            <a:off x="609599" y="195072"/>
            <a:ext cx="10972800" cy="11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81"/>
          <p:cNvSpPr txBox="1">
            <a:spLocks noGrp="1"/>
          </p:cNvSpPr>
          <p:nvPr>
            <p:ph type="body" idx="1"/>
          </p:nvPr>
        </p:nvSpPr>
        <p:spPr>
          <a:xfrm>
            <a:off x="4700588" y="1474574"/>
            <a:ext cx="6881813" cy="4651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6" name="Google Shape;116;p81"/>
          <p:cNvSpPr txBox="1">
            <a:spLocks noGrp="1"/>
          </p:cNvSpPr>
          <p:nvPr>
            <p:ph type="body" idx="2"/>
          </p:nvPr>
        </p:nvSpPr>
        <p:spPr>
          <a:xfrm>
            <a:off x="609601" y="1474574"/>
            <a:ext cx="3805881" cy="3456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7" name="Google Shape;117;p81"/>
          <p:cNvSpPr txBox="1">
            <a:spLocks noGrp="1"/>
          </p:cNvSpPr>
          <p:nvPr>
            <p:ph type="body" idx="3"/>
          </p:nvPr>
        </p:nvSpPr>
        <p:spPr>
          <a:xfrm>
            <a:off x="609601" y="5129452"/>
            <a:ext cx="3805881" cy="99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i="1">
                <a:solidFill>
                  <a:schemeClr val="accent6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8" name="Google Shape;118;p81"/>
          <p:cNvSpPr txBox="1">
            <a:spLocks noGrp="1"/>
          </p:cNvSpPr>
          <p:nvPr>
            <p:ph type="body" idx="4"/>
          </p:nvPr>
        </p:nvSpPr>
        <p:spPr>
          <a:xfrm>
            <a:off x="609600" y="4931511"/>
            <a:ext cx="3805883" cy="1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75" rIns="0" bIns="18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979797"/>
              </a:buClr>
              <a:buSzPts val="700"/>
              <a:buNone/>
              <a:defRPr sz="700">
                <a:solidFill>
                  <a:srgbClr val="979797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81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small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81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Image w/ Content Left">
  <p:cSld name="J-PAL Image w/ Content Lef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2"/>
          <p:cNvSpPr txBox="1">
            <a:spLocks noGrp="1"/>
          </p:cNvSpPr>
          <p:nvPr>
            <p:ph type="title"/>
          </p:nvPr>
        </p:nvSpPr>
        <p:spPr>
          <a:xfrm>
            <a:off x="609600" y="195071"/>
            <a:ext cx="10972800" cy="115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82"/>
          <p:cNvSpPr txBox="1">
            <a:spLocks noGrp="1"/>
          </p:cNvSpPr>
          <p:nvPr>
            <p:ph type="body" idx="1"/>
          </p:nvPr>
        </p:nvSpPr>
        <p:spPr>
          <a:xfrm>
            <a:off x="7790687" y="1484903"/>
            <a:ext cx="3791711" cy="4439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24" name="Google Shape;124;p82"/>
          <p:cNvSpPr txBox="1">
            <a:spLocks noGrp="1"/>
          </p:cNvSpPr>
          <p:nvPr>
            <p:ph type="body" idx="2"/>
          </p:nvPr>
        </p:nvSpPr>
        <p:spPr>
          <a:xfrm>
            <a:off x="609600" y="1484904"/>
            <a:ext cx="6862764" cy="4637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25" name="Google Shape;125;p82"/>
          <p:cNvSpPr txBox="1">
            <a:spLocks noGrp="1"/>
          </p:cNvSpPr>
          <p:nvPr>
            <p:ph type="body" idx="3"/>
          </p:nvPr>
        </p:nvSpPr>
        <p:spPr>
          <a:xfrm>
            <a:off x="7790687" y="5924062"/>
            <a:ext cx="3791712" cy="1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0" bIns="18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979797"/>
              </a:buClr>
              <a:buSzPts val="700"/>
              <a:buNone/>
              <a:defRPr sz="700">
                <a:solidFill>
                  <a:srgbClr val="979797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82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small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82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J-PAL Intro Co-Branded Slide | Option 1" userDrawn="1">
  <p:cSld name="J-PAL Intro Co-Branded Slide | Option 1">
    <p:bg>
      <p:bgPr>
        <a:solidFill>
          <a:schemeClr val="lt2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4"/>
          <p:cNvSpPr/>
          <p:nvPr userDrawn="1"/>
        </p:nvSpPr>
        <p:spPr>
          <a:xfrm>
            <a:off x="-1" y="0"/>
            <a:ext cx="12235543" cy="6875529"/>
          </a:xfrm>
          <a:prstGeom prst="rect">
            <a:avLst/>
          </a:prstGeom>
          <a:solidFill>
            <a:srgbClr val="244A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74"/>
          <p:cNvSpPr txBox="1">
            <a:spLocks noGrp="1"/>
          </p:cNvSpPr>
          <p:nvPr>
            <p:ph type="ctrTitle"/>
          </p:nvPr>
        </p:nvSpPr>
        <p:spPr>
          <a:xfrm>
            <a:off x="1776891" y="864166"/>
            <a:ext cx="8638217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5400">
                <a:solidFill>
                  <a:schemeClr val="bg1"/>
                </a:solidFill>
                <a:latin typeface="Fira Sans Condensed Black" panose="020B0A030500000200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74"/>
          <p:cNvSpPr txBox="1">
            <a:spLocks noGrp="1"/>
          </p:cNvSpPr>
          <p:nvPr>
            <p:ph type="subTitle" idx="1" hasCustomPrompt="1"/>
          </p:nvPr>
        </p:nvSpPr>
        <p:spPr>
          <a:xfrm>
            <a:off x="1864927" y="4702639"/>
            <a:ext cx="8638217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82828"/>
              </a:buClr>
              <a:buSzPts val="2200"/>
              <a:buNone/>
              <a:defRPr sz="2600">
                <a:solidFill>
                  <a:schemeClr val="bg1"/>
                </a:solidFill>
                <a:latin typeface="Fira Sans Condensed Light" panose="020B0403050000020004" pitchFamily="34" charset="0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 dirty="0"/>
              <a:t>Class 3</a:t>
            </a:r>
          </a:p>
          <a:p>
            <a:endParaRPr lang="en-US" dirty="0"/>
          </a:p>
          <a:p>
            <a:r>
              <a:rPr lang="en-US" dirty="0"/>
              <a:t>EDUC 157: Educational Research and Evaluation</a:t>
            </a:r>
          </a:p>
          <a:p>
            <a:r>
              <a:rPr lang="en-US" dirty="0"/>
              <a:t>UCI School of Education</a:t>
            </a:r>
            <a:endParaRPr dirty="0"/>
          </a:p>
        </p:txBody>
      </p:sp>
      <p:sp>
        <p:nvSpPr>
          <p:cNvPr id="26" name="Google Shape;26;p7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8BACCC"/>
                </a:solidFill>
                <a:latin typeface="Fira Sans Condensed Light" panose="020B0403050000020004" pitchFamily="34" charset="0"/>
                <a:ea typeface="Fira Sans Condensed Light" panose="020B0403050000020004" pitchFamily="34" charset="0"/>
                <a:cs typeface="Fira Sans Condensed Light" panose="020B0403050000020004" pitchFamily="34" charset="0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Image w/ Content Right">
  <p:cSld name="J-PAL Image w/ Content Righ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3"/>
          <p:cNvSpPr txBox="1">
            <a:spLocks noGrp="1"/>
          </p:cNvSpPr>
          <p:nvPr>
            <p:ph type="title"/>
          </p:nvPr>
        </p:nvSpPr>
        <p:spPr>
          <a:xfrm>
            <a:off x="609600" y="195071"/>
            <a:ext cx="10972800" cy="116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83"/>
          <p:cNvSpPr txBox="1">
            <a:spLocks noGrp="1"/>
          </p:cNvSpPr>
          <p:nvPr>
            <p:ph type="body" idx="1"/>
          </p:nvPr>
        </p:nvSpPr>
        <p:spPr>
          <a:xfrm>
            <a:off x="609600" y="1474574"/>
            <a:ext cx="3791713" cy="444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1" name="Google Shape;131;p83"/>
          <p:cNvSpPr txBox="1">
            <a:spLocks noGrp="1"/>
          </p:cNvSpPr>
          <p:nvPr>
            <p:ph type="body" idx="2"/>
          </p:nvPr>
        </p:nvSpPr>
        <p:spPr>
          <a:xfrm>
            <a:off x="4700588" y="1474574"/>
            <a:ext cx="6881812" cy="464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2" name="Google Shape;132;p83"/>
          <p:cNvSpPr txBox="1">
            <a:spLocks noGrp="1"/>
          </p:cNvSpPr>
          <p:nvPr>
            <p:ph type="body" idx="3"/>
          </p:nvPr>
        </p:nvSpPr>
        <p:spPr>
          <a:xfrm>
            <a:off x="609599" y="5924062"/>
            <a:ext cx="3791715" cy="1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0" bIns="18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979797"/>
              </a:buClr>
              <a:buSzPts val="700"/>
              <a:buNone/>
              <a:defRPr sz="700">
                <a:solidFill>
                  <a:srgbClr val="979797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83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small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83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Two Content Slide w/ Images">
  <p:cSld name="J-PAL Two Content Slide w/ Image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4"/>
          <p:cNvSpPr txBox="1">
            <a:spLocks noGrp="1"/>
          </p:cNvSpPr>
          <p:nvPr>
            <p:ph type="title"/>
          </p:nvPr>
        </p:nvSpPr>
        <p:spPr>
          <a:xfrm>
            <a:off x="609600" y="195072"/>
            <a:ext cx="10972800" cy="11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84"/>
          <p:cNvSpPr txBox="1">
            <a:spLocks noGrp="1"/>
          </p:cNvSpPr>
          <p:nvPr>
            <p:ph type="body" idx="1"/>
          </p:nvPr>
        </p:nvSpPr>
        <p:spPr>
          <a:xfrm>
            <a:off x="609600" y="4608576"/>
            <a:ext cx="5330456" cy="1517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8" name="Google Shape;138;p84"/>
          <p:cNvSpPr txBox="1">
            <a:spLocks noGrp="1"/>
          </p:cNvSpPr>
          <p:nvPr>
            <p:ph type="body" idx="2"/>
          </p:nvPr>
        </p:nvSpPr>
        <p:spPr>
          <a:xfrm>
            <a:off x="6251944" y="4608576"/>
            <a:ext cx="5330456" cy="1517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39" name="Google Shape;139;p84"/>
          <p:cNvSpPr txBox="1">
            <a:spLocks noGrp="1"/>
          </p:cNvSpPr>
          <p:nvPr>
            <p:ph type="body" idx="3"/>
          </p:nvPr>
        </p:nvSpPr>
        <p:spPr>
          <a:xfrm>
            <a:off x="609600" y="1487924"/>
            <a:ext cx="5330456" cy="2863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40" name="Google Shape;140;p84"/>
          <p:cNvSpPr txBox="1">
            <a:spLocks noGrp="1"/>
          </p:cNvSpPr>
          <p:nvPr>
            <p:ph type="body" idx="4"/>
          </p:nvPr>
        </p:nvSpPr>
        <p:spPr>
          <a:xfrm>
            <a:off x="6251944" y="1487924"/>
            <a:ext cx="5330456" cy="2863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41" name="Google Shape;141;p84"/>
          <p:cNvSpPr txBox="1">
            <a:spLocks noGrp="1"/>
          </p:cNvSpPr>
          <p:nvPr>
            <p:ph type="body" idx="5"/>
          </p:nvPr>
        </p:nvSpPr>
        <p:spPr>
          <a:xfrm>
            <a:off x="609600" y="4351058"/>
            <a:ext cx="5330457" cy="1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0" bIns="18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979797"/>
              </a:buClr>
              <a:buSzPts val="700"/>
              <a:buNone/>
              <a:defRPr sz="700">
                <a:solidFill>
                  <a:srgbClr val="979797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84"/>
          <p:cNvSpPr txBox="1">
            <a:spLocks noGrp="1"/>
          </p:cNvSpPr>
          <p:nvPr>
            <p:ph type="body" idx="6"/>
          </p:nvPr>
        </p:nvSpPr>
        <p:spPr>
          <a:xfrm>
            <a:off x="6251945" y="4351058"/>
            <a:ext cx="5330457" cy="1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0" bIns="18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979797"/>
              </a:buClr>
              <a:buSzPts val="700"/>
              <a:buNone/>
              <a:defRPr sz="700">
                <a:solidFill>
                  <a:srgbClr val="979797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84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small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84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Full Bleed Image Slide">
  <p:cSld name="J-PAL Full Bleed Image Slide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5"/>
          <p:cNvSpPr>
            <a:spLocks noGrp="1"/>
          </p:cNvSpPr>
          <p:nvPr>
            <p:ph type="pic" idx="2"/>
          </p:nvPr>
        </p:nvSpPr>
        <p:spPr>
          <a:xfrm>
            <a:off x="0" y="-129"/>
            <a:ext cx="12192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7" name="Google Shape;147;p85"/>
          <p:cNvPicPr preferRelativeResize="0"/>
          <p:nvPr/>
        </p:nvPicPr>
        <p:blipFill rotWithShape="1">
          <a:blip r:embed="rId2">
            <a:alphaModFix amt="70000"/>
          </a:blip>
          <a:srcRect l="71406" r="1630"/>
          <a:stretch/>
        </p:blipFill>
        <p:spPr>
          <a:xfrm>
            <a:off x="9277627" y="4733"/>
            <a:ext cx="29143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85"/>
          <p:cNvSpPr txBox="1">
            <a:spLocks noGrp="1"/>
          </p:cNvSpPr>
          <p:nvPr>
            <p:ph type="body" idx="1"/>
          </p:nvPr>
        </p:nvSpPr>
        <p:spPr>
          <a:xfrm>
            <a:off x="316992" y="6567964"/>
            <a:ext cx="5330457" cy="1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0" bIns="18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lt2"/>
              </a:buClr>
              <a:buSzPts val="700"/>
              <a:buNone/>
              <a:defRPr sz="7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8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Figure/Graph/Infographic">
  <p:cSld name="J-PAL Figure/Graph/Infographic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6"/>
          <p:cNvSpPr txBox="1">
            <a:spLocks noGrp="1"/>
          </p:cNvSpPr>
          <p:nvPr>
            <p:ph type="title"/>
          </p:nvPr>
        </p:nvSpPr>
        <p:spPr>
          <a:xfrm>
            <a:off x="609600" y="185739"/>
            <a:ext cx="10972800" cy="115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86"/>
          <p:cNvSpPr txBox="1">
            <a:spLocks noGrp="1"/>
          </p:cNvSpPr>
          <p:nvPr>
            <p:ph type="body" idx="1"/>
          </p:nvPr>
        </p:nvSpPr>
        <p:spPr>
          <a:xfrm>
            <a:off x="609600" y="1573213"/>
            <a:ext cx="10972800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8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9"/>
          <p:cNvSpPr txBox="1">
            <a:spLocks noGrp="1"/>
          </p:cNvSpPr>
          <p:nvPr>
            <p:ph type="title"/>
          </p:nvPr>
        </p:nvSpPr>
        <p:spPr>
          <a:xfrm>
            <a:off x="734095" y="503599"/>
            <a:ext cx="10723812" cy="574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33" b="0" i="0">
                <a:solidFill>
                  <a:srgbClr val="009A9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70" lvl="0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219140" lvl="1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828709" lvl="2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438278" lvl="3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047848" lvl="4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657418" lvl="5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266987" lvl="6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4876557" lvl="7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486126" lvl="8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70" lvl="0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219140" lvl="1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828709" lvl="2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438278" lvl="3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047848" lvl="4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657418" lvl="5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266987" lvl="6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4876557" lvl="7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486126" lvl="8" indent="-30478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44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6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8778240" y="6377942"/>
            <a:ext cx="28041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9A9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9A9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9A9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9A9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9A9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9A9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9A9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9A9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009A9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12677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F09AE9-020F-38D4-DEAA-104B51B97674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BA5ACE-9FA2-7AD0-81A4-4E01CA7BDCB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864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1"/>
            <a:ext cx="12192000" cy="1205949"/>
          </a:xfrm>
          <a:prstGeom prst="rect">
            <a:avLst/>
          </a:prstGeom>
          <a:solidFill>
            <a:srgbClr val="004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818440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J-PAL Intro Co-Branded Slide | Option 1" preserve="1" userDrawn="1">
  <p:cSld name="1_J-PAL Intro Co-Branded Slide | Option 1">
    <p:bg>
      <p:bgRef idx="1001">
        <a:schemeClr val="bg1"/>
      </p:bgRef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4"/>
          <p:cNvSpPr/>
          <p:nvPr userDrawn="1"/>
        </p:nvSpPr>
        <p:spPr>
          <a:xfrm>
            <a:off x="-1" y="0"/>
            <a:ext cx="12235543" cy="1240971"/>
          </a:xfrm>
          <a:prstGeom prst="rect">
            <a:avLst/>
          </a:prstGeom>
          <a:solidFill>
            <a:srgbClr val="244A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74"/>
          <p:cNvSpPr txBox="1">
            <a:spLocks noGrp="1"/>
          </p:cNvSpPr>
          <p:nvPr>
            <p:ph type="ctrTitle"/>
          </p:nvPr>
        </p:nvSpPr>
        <p:spPr>
          <a:xfrm>
            <a:off x="-1" y="-104503"/>
            <a:ext cx="12192001" cy="1240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5400" b="1">
                <a:solidFill>
                  <a:schemeClr val="bg1"/>
                </a:solidFill>
                <a:latin typeface="Fira Sans Condensed" panose="020B05030500000200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74"/>
          <p:cNvSpPr txBox="1">
            <a:spLocks noGrp="1"/>
          </p:cNvSpPr>
          <p:nvPr>
            <p:ph type="subTitle" idx="1" hasCustomPrompt="1"/>
          </p:nvPr>
        </p:nvSpPr>
        <p:spPr>
          <a:xfrm>
            <a:off x="1864927" y="1497874"/>
            <a:ext cx="8638217" cy="4957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82828"/>
              </a:buClr>
              <a:buSzPts val="2200"/>
              <a:buNone/>
              <a:defRPr sz="2600">
                <a:solidFill>
                  <a:schemeClr val="bg1"/>
                </a:solidFill>
                <a:latin typeface="Fira Sans Condensed Light" panose="020B0403050000020004" pitchFamily="34" charset="0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 dirty="0"/>
              <a:t>Class 3</a:t>
            </a:r>
          </a:p>
          <a:p>
            <a:endParaRPr lang="en-US" dirty="0"/>
          </a:p>
          <a:p>
            <a:r>
              <a:rPr lang="en-US" dirty="0"/>
              <a:t>EDUC 157: Educational Research and Evaluation</a:t>
            </a:r>
          </a:p>
          <a:p>
            <a:r>
              <a:rPr lang="en-US" dirty="0"/>
              <a:t>UCI School of Education</a:t>
            </a:r>
            <a:endParaRPr dirty="0"/>
          </a:p>
        </p:txBody>
      </p:sp>
      <p:sp>
        <p:nvSpPr>
          <p:cNvPr id="26" name="Google Shape;26;p7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8BACCC"/>
                </a:solidFill>
                <a:latin typeface="Fira Sans Condensed Light" panose="020B0403050000020004" pitchFamily="34" charset="0"/>
                <a:ea typeface="Fira Sans Condensed Light" panose="020B0403050000020004" pitchFamily="34" charset="0"/>
                <a:cs typeface="Fira Sans Condensed Light" panose="020B0403050000020004" pitchFamily="34" charset="0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56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Section Divider | Option 2">
  <p:cSld name="J-PAL Section Divider | Option 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6"/>
          <p:cNvSpPr/>
          <p:nvPr/>
        </p:nvSpPr>
        <p:spPr>
          <a:xfrm>
            <a:off x="0" y="0"/>
            <a:ext cx="12192000" cy="6864938"/>
          </a:xfrm>
          <a:prstGeom prst="rect">
            <a:avLst/>
          </a:prstGeom>
          <a:solidFill>
            <a:srgbClr val="DBAC4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66"/>
          <p:cNvSpPr txBox="1">
            <a:spLocks noGrp="1"/>
          </p:cNvSpPr>
          <p:nvPr>
            <p:ph type="body" idx="1"/>
          </p:nvPr>
        </p:nvSpPr>
        <p:spPr>
          <a:xfrm>
            <a:off x="1894114" y="452437"/>
            <a:ext cx="8607272" cy="595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25400" lvl="0" indent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  <a:defRPr sz="7200" b="1">
                <a:solidFill>
                  <a:schemeClr val="bg1"/>
                </a:solidFill>
                <a:latin typeface="Fira Sans Condensed" panose="020B0503050000020004" pitchFamily="34" charset="0"/>
                <a:ea typeface="Fira Sans Condensed" panose="020B0503050000020004" pitchFamily="34" charset="0"/>
                <a:cs typeface="Fira Sans Condensed" panose="020B0503050000020004" pitchFamily="34" charset="0"/>
                <a:sym typeface="Century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1" name="Google Shape;31;p6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bg1">
                    <a:lumMod val="50000"/>
                  </a:schemeClr>
                </a:solidFill>
                <a:latin typeface="Fira Sans Condensed Light" panose="020B0403050000020004" pitchFamily="34" charset="0"/>
                <a:ea typeface="Fira Sans Condensed Light" panose="020B0403050000020004" pitchFamily="34" charset="0"/>
                <a:cs typeface="Fira Sans Condensed Light" panose="020B0403050000020004" pitchFamily="34" charset="0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J-PAL Intro Co-Branded Slide | Option 1" preserve="1" userDrawn="1">
  <p:cSld name="1_J-PAL Intro Co-Branded Slide | Option 1">
    <p:bg>
      <p:bgRef idx="1001">
        <a:schemeClr val="bg1"/>
      </p:bgRef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4"/>
          <p:cNvSpPr/>
          <p:nvPr userDrawn="1"/>
        </p:nvSpPr>
        <p:spPr>
          <a:xfrm>
            <a:off x="-1" y="0"/>
            <a:ext cx="12235543" cy="1240971"/>
          </a:xfrm>
          <a:prstGeom prst="rect">
            <a:avLst/>
          </a:prstGeom>
          <a:solidFill>
            <a:srgbClr val="DBAC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74"/>
          <p:cNvSpPr txBox="1">
            <a:spLocks noGrp="1"/>
          </p:cNvSpPr>
          <p:nvPr>
            <p:ph type="ctrTitle"/>
          </p:nvPr>
        </p:nvSpPr>
        <p:spPr>
          <a:xfrm>
            <a:off x="-1" y="-104503"/>
            <a:ext cx="12192001" cy="1240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5400" b="1">
                <a:solidFill>
                  <a:schemeClr val="bg1"/>
                </a:solidFill>
                <a:latin typeface="Fira Sans Condensed" panose="020B05030500000200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74"/>
          <p:cNvSpPr txBox="1">
            <a:spLocks noGrp="1"/>
          </p:cNvSpPr>
          <p:nvPr>
            <p:ph type="subTitle" idx="1" hasCustomPrompt="1"/>
          </p:nvPr>
        </p:nvSpPr>
        <p:spPr>
          <a:xfrm>
            <a:off x="1864927" y="1497874"/>
            <a:ext cx="8638217" cy="4957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82828"/>
              </a:buClr>
              <a:buSzPts val="2200"/>
              <a:buNone/>
              <a:defRPr sz="2600">
                <a:solidFill>
                  <a:schemeClr val="bg1"/>
                </a:solidFill>
                <a:latin typeface="Fira Sans Condensed Light" panose="020B0403050000020004" pitchFamily="34" charset="0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 dirty="0"/>
              <a:t>Class 3</a:t>
            </a:r>
          </a:p>
          <a:p>
            <a:endParaRPr lang="en-US" dirty="0"/>
          </a:p>
          <a:p>
            <a:r>
              <a:rPr lang="en-US" dirty="0"/>
              <a:t>EDUC 157: Educational Research and Evaluation</a:t>
            </a:r>
          </a:p>
          <a:p>
            <a:r>
              <a:rPr lang="en-US" dirty="0"/>
              <a:t>UCI School of Education</a:t>
            </a:r>
            <a:endParaRPr dirty="0"/>
          </a:p>
        </p:txBody>
      </p:sp>
      <p:sp>
        <p:nvSpPr>
          <p:cNvPr id="26" name="Google Shape;26;p7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8BACCC"/>
                </a:solidFill>
                <a:latin typeface="Fira Sans Condensed Light" panose="020B0403050000020004" pitchFamily="34" charset="0"/>
                <a:ea typeface="Fira Sans Condensed Light" panose="020B0403050000020004" pitchFamily="34" charset="0"/>
                <a:cs typeface="Fira Sans Condensed Light" panose="020B0403050000020004" pitchFamily="34" charset="0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006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Section Divider | Option 2" preserve="1">
  <p:cSld name="1_J-PAL Section Divider | Option 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6"/>
          <p:cNvSpPr/>
          <p:nvPr/>
        </p:nvSpPr>
        <p:spPr>
          <a:xfrm>
            <a:off x="0" y="0"/>
            <a:ext cx="12192000" cy="6864938"/>
          </a:xfrm>
          <a:prstGeom prst="rect">
            <a:avLst/>
          </a:prstGeom>
          <a:solidFill>
            <a:srgbClr val="A93E3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66"/>
          <p:cNvSpPr txBox="1">
            <a:spLocks noGrp="1"/>
          </p:cNvSpPr>
          <p:nvPr>
            <p:ph type="body" idx="1"/>
          </p:nvPr>
        </p:nvSpPr>
        <p:spPr>
          <a:xfrm>
            <a:off x="1894114" y="452437"/>
            <a:ext cx="8607272" cy="595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25400" lvl="0" indent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  <a:defRPr sz="7200" b="1">
                <a:solidFill>
                  <a:schemeClr val="bg1"/>
                </a:solidFill>
                <a:latin typeface="Fira Sans Condensed" panose="020B0503050000020004" pitchFamily="34" charset="0"/>
                <a:ea typeface="Fira Sans Condensed" panose="020B0503050000020004" pitchFamily="34" charset="0"/>
                <a:cs typeface="Fira Sans Condensed" panose="020B0503050000020004" pitchFamily="34" charset="0"/>
                <a:sym typeface="Century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1" name="Google Shape;31;p6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bg1">
                    <a:lumMod val="50000"/>
                  </a:schemeClr>
                </a:solidFill>
                <a:latin typeface="Fira Sans Condensed Light" panose="020B0403050000020004" pitchFamily="34" charset="0"/>
                <a:ea typeface="Fira Sans Condensed Light" panose="020B0403050000020004" pitchFamily="34" charset="0"/>
                <a:cs typeface="Fira Sans Condensed Light" panose="020B0403050000020004" pitchFamily="34" charset="0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649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J-PAL Intro Co-Branded Slide | Option 1" preserve="1" userDrawn="1">
  <p:cSld name="1_J-PAL Intro Co-Branded Slide | Option 1">
    <p:bg>
      <p:bgRef idx="1001">
        <a:schemeClr val="bg1"/>
      </p:bgRef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4"/>
          <p:cNvSpPr/>
          <p:nvPr userDrawn="1"/>
        </p:nvSpPr>
        <p:spPr>
          <a:xfrm>
            <a:off x="-1" y="0"/>
            <a:ext cx="12235543" cy="1240971"/>
          </a:xfrm>
          <a:prstGeom prst="rect">
            <a:avLst/>
          </a:prstGeom>
          <a:solidFill>
            <a:srgbClr val="A93E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74"/>
          <p:cNvSpPr txBox="1">
            <a:spLocks noGrp="1"/>
          </p:cNvSpPr>
          <p:nvPr>
            <p:ph type="ctrTitle"/>
          </p:nvPr>
        </p:nvSpPr>
        <p:spPr>
          <a:xfrm>
            <a:off x="-1" y="-104503"/>
            <a:ext cx="12192001" cy="1240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5400" b="1">
                <a:solidFill>
                  <a:schemeClr val="bg1"/>
                </a:solidFill>
                <a:latin typeface="Fira Sans Condensed" panose="020B05030500000200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74"/>
          <p:cNvSpPr txBox="1">
            <a:spLocks noGrp="1"/>
          </p:cNvSpPr>
          <p:nvPr>
            <p:ph type="subTitle" idx="1" hasCustomPrompt="1"/>
          </p:nvPr>
        </p:nvSpPr>
        <p:spPr>
          <a:xfrm>
            <a:off x="1864927" y="1497874"/>
            <a:ext cx="8638217" cy="4957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82828"/>
              </a:buClr>
              <a:buSzPts val="2200"/>
              <a:buNone/>
              <a:defRPr sz="2600">
                <a:solidFill>
                  <a:schemeClr val="bg1"/>
                </a:solidFill>
                <a:latin typeface="Fira Sans Condensed Light" panose="020B0403050000020004" pitchFamily="34" charset="0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 dirty="0"/>
              <a:t>Class 3</a:t>
            </a:r>
          </a:p>
          <a:p>
            <a:endParaRPr lang="en-US" dirty="0"/>
          </a:p>
          <a:p>
            <a:r>
              <a:rPr lang="en-US" dirty="0"/>
              <a:t>EDUC 157: Educational Research and Evaluation</a:t>
            </a:r>
          </a:p>
          <a:p>
            <a:r>
              <a:rPr lang="en-US" dirty="0"/>
              <a:t>UCI School of Education</a:t>
            </a:r>
            <a:endParaRPr dirty="0"/>
          </a:p>
        </p:txBody>
      </p:sp>
      <p:sp>
        <p:nvSpPr>
          <p:cNvPr id="26" name="Google Shape;26;p7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8BACCC"/>
                </a:solidFill>
                <a:latin typeface="Fira Sans Condensed Light" panose="020B0403050000020004" pitchFamily="34" charset="0"/>
                <a:ea typeface="Fira Sans Condensed Light" panose="020B0403050000020004" pitchFamily="34" charset="0"/>
                <a:cs typeface="Fira Sans Condensed Light" panose="020B0403050000020004" pitchFamily="34" charset="0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2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-PAL Section Divider | Option 2" preserve="1">
  <p:cSld name="1_J-PAL Section Divider | Option 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6"/>
          <p:cNvSpPr/>
          <p:nvPr/>
        </p:nvSpPr>
        <p:spPr>
          <a:xfrm>
            <a:off x="0" y="0"/>
            <a:ext cx="12192000" cy="6864938"/>
          </a:xfrm>
          <a:prstGeom prst="rect">
            <a:avLst/>
          </a:prstGeom>
          <a:solidFill>
            <a:srgbClr val="6C9FB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66"/>
          <p:cNvSpPr txBox="1">
            <a:spLocks noGrp="1"/>
          </p:cNvSpPr>
          <p:nvPr>
            <p:ph type="body" idx="1"/>
          </p:nvPr>
        </p:nvSpPr>
        <p:spPr>
          <a:xfrm>
            <a:off x="1894114" y="452437"/>
            <a:ext cx="8607272" cy="595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25400" lvl="0" indent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  <a:defRPr sz="7200" b="1">
                <a:solidFill>
                  <a:schemeClr val="bg1"/>
                </a:solidFill>
                <a:latin typeface="Fira Sans Condensed" panose="020B0503050000020004" pitchFamily="34" charset="0"/>
                <a:ea typeface="Fira Sans Condensed" panose="020B0503050000020004" pitchFamily="34" charset="0"/>
                <a:cs typeface="Fira Sans Condensed" panose="020B0503050000020004" pitchFamily="34" charset="0"/>
                <a:sym typeface="Century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1" name="Google Shape;31;p6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bg1">
                    <a:lumMod val="50000"/>
                  </a:schemeClr>
                </a:solidFill>
                <a:latin typeface="Fira Sans Condensed Light" panose="020B0403050000020004" pitchFamily="34" charset="0"/>
                <a:ea typeface="Fira Sans Condensed Light" panose="020B0403050000020004" pitchFamily="34" charset="0"/>
                <a:cs typeface="Fira Sans Condensed Light" panose="020B0403050000020004" pitchFamily="34" charset="0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240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J-PAL Intro Co-Branded Slide | Option 1" preserve="1" userDrawn="1">
  <p:cSld name="1_J-PAL Intro Co-Branded Slide | Option 1">
    <p:bg>
      <p:bgRef idx="1001">
        <a:schemeClr val="bg1"/>
      </p:bgRef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4"/>
          <p:cNvSpPr/>
          <p:nvPr userDrawn="1"/>
        </p:nvSpPr>
        <p:spPr>
          <a:xfrm>
            <a:off x="-1" y="0"/>
            <a:ext cx="12235543" cy="1240971"/>
          </a:xfrm>
          <a:prstGeom prst="rect">
            <a:avLst/>
          </a:prstGeom>
          <a:solidFill>
            <a:srgbClr val="6C9F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74"/>
          <p:cNvSpPr txBox="1">
            <a:spLocks noGrp="1"/>
          </p:cNvSpPr>
          <p:nvPr>
            <p:ph type="ctrTitle"/>
          </p:nvPr>
        </p:nvSpPr>
        <p:spPr>
          <a:xfrm>
            <a:off x="-1" y="-104503"/>
            <a:ext cx="12192001" cy="1240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5400" b="1">
                <a:solidFill>
                  <a:schemeClr val="bg1"/>
                </a:solidFill>
                <a:latin typeface="Fira Sans Condensed" panose="020B05030500000200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74"/>
          <p:cNvSpPr txBox="1">
            <a:spLocks noGrp="1"/>
          </p:cNvSpPr>
          <p:nvPr>
            <p:ph type="subTitle" idx="1" hasCustomPrompt="1"/>
          </p:nvPr>
        </p:nvSpPr>
        <p:spPr>
          <a:xfrm>
            <a:off x="1864927" y="1497874"/>
            <a:ext cx="8638217" cy="4957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82828"/>
              </a:buClr>
              <a:buSzPts val="2200"/>
              <a:buNone/>
              <a:defRPr sz="2600">
                <a:solidFill>
                  <a:schemeClr val="bg1"/>
                </a:solidFill>
                <a:latin typeface="Fira Sans Condensed Light" panose="020B0403050000020004" pitchFamily="34" charset="0"/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 dirty="0"/>
              <a:t>Class 3</a:t>
            </a:r>
          </a:p>
          <a:p>
            <a:endParaRPr lang="en-US" dirty="0"/>
          </a:p>
          <a:p>
            <a:r>
              <a:rPr lang="en-US" dirty="0"/>
              <a:t>EDUC 157: Educational Research and Evaluation</a:t>
            </a:r>
          </a:p>
          <a:p>
            <a:r>
              <a:rPr lang="en-US" dirty="0"/>
              <a:t>UCI School of Education</a:t>
            </a:r>
            <a:endParaRPr dirty="0"/>
          </a:p>
        </p:txBody>
      </p:sp>
      <p:sp>
        <p:nvSpPr>
          <p:cNvPr id="26" name="Google Shape;26;p7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rgbClr val="8BACCC"/>
                </a:solidFill>
                <a:latin typeface="Fira Sans Condensed Light" panose="020B0403050000020004" pitchFamily="34" charset="0"/>
                <a:ea typeface="Fira Sans Condensed Light" panose="020B0403050000020004" pitchFamily="34" charset="0"/>
                <a:cs typeface="Fira Sans Condensed Light" panose="020B0403050000020004" pitchFamily="34" charset="0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699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2"/>
          <p:cNvSpPr txBox="1">
            <a:spLocks noGrp="1"/>
          </p:cNvSpPr>
          <p:nvPr>
            <p:ph type="title"/>
          </p:nvPr>
        </p:nvSpPr>
        <p:spPr>
          <a:xfrm>
            <a:off x="609600" y="185739"/>
            <a:ext cx="10972800" cy="115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2"/>
          <p:cNvSpPr txBox="1">
            <a:spLocks noGrp="1"/>
          </p:cNvSpPr>
          <p:nvPr>
            <p:ph type="body" idx="1"/>
          </p:nvPr>
        </p:nvSpPr>
        <p:spPr>
          <a:xfrm>
            <a:off x="609600" y="1457326"/>
            <a:ext cx="10972800" cy="471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97954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979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979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979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62"/>
          <p:cNvSpPr txBox="1">
            <a:spLocks noGrp="1"/>
          </p:cNvSpPr>
          <p:nvPr>
            <p:ph type="ftr" idx="11"/>
          </p:nvPr>
        </p:nvSpPr>
        <p:spPr>
          <a:xfrm>
            <a:off x="609599" y="6446570"/>
            <a:ext cx="9663113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small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62"/>
          <p:cNvSpPr txBox="1">
            <a:spLocks noGrp="1"/>
          </p:cNvSpPr>
          <p:nvPr>
            <p:ph type="sldNum" idx="12"/>
          </p:nvPr>
        </p:nvSpPr>
        <p:spPr>
          <a:xfrm>
            <a:off x="10446059" y="6446570"/>
            <a:ext cx="1136341" cy="222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  <p:sldLayoutId id="2147483651" r:id="rId4"/>
    <p:sldLayoutId id="2147483675" r:id="rId5"/>
    <p:sldLayoutId id="2147483672" r:id="rId6"/>
    <p:sldLayoutId id="2147483676" r:id="rId7"/>
    <p:sldLayoutId id="2147483673" r:id="rId8"/>
    <p:sldLayoutId id="2147483677" r:id="rId9"/>
    <p:sldLayoutId id="2147483654" r:id="rId10"/>
    <p:sldLayoutId id="2147483655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8" r:id="rId24"/>
    <p:sldLayoutId id="2147483679" r:id="rId25"/>
    <p:sldLayoutId id="2147483680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jpe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jpe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9b92c5457_0_0"/>
          <p:cNvSpPr txBox="1">
            <a:spLocks noGrp="1"/>
          </p:cNvSpPr>
          <p:nvPr>
            <p:ph type="ctrTitle"/>
          </p:nvPr>
        </p:nvSpPr>
        <p:spPr>
          <a:xfrm>
            <a:off x="1700229" y="1603096"/>
            <a:ext cx="8791542" cy="2346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8800" dirty="0"/>
              <a:t>Qualitative and mixed methods</a:t>
            </a:r>
            <a:endParaRPr sz="8800" dirty="0"/>
          </a:p>
        </p:txBody>
      </p:sp>
      <p:sp>
        <p:nvSpPr>
          <p:cNvPr id="180" name="Google Shape;180;g129b92c5457_0_0"/>
          <p:cNvSpPr txBox="1">
            <a:spLocks noGrp="1"/>
          </p:cNvSpPr>
          <p:nvPr>
            <p:ph type="subTitle" idx="1"/>
          </p:nvPr>
        </p:nvSpPr>
        <p:spPr>
          <a:xfrm>
            <a:off x="2073933" y="4680868"/>
            <a:ext cx="86382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</a:pPr>
            <a:r>
              <a:rPr lang="en-US" b="1" dirty="0">
                <a:latin typeface="Fira Sans Condensed Black" panose="020B0A03050000020004" pitchFamily="34" charset="0"/>
              </a:rPr>
              <a:t>Class 10</a:t>
            </a:r>
          </a:p>
          <a:p>
            <a:pPr marL="0" lvl="0" indent="0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</a:pPr>
            <a:endParaRPr lang="en-US" b="1" dirty="0"/>
          </a:p>
          <a:p>
            <a:pPr marL="0" lvl="0" indent="0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</a:pPr>
            <a:r>
              <a:rPr lang="en-US" dirty="0"/>
              <a:t>EDUC 157: Educational Research and Evaluation</a:t>
            </a:r>
          </a:p>
          <a:p>
            <a:pPr marL="0" lvl="0" indent="0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</a:pPr>
            <a:r>
              <a:rPr lang="en-US" dirty="0"/>
              <a:t>UCI School of Education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E2E75B-1ECE-AB67-8EAD-6164883BAC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Qualitative </a:t>
            </a:r>
            <a:br>
              <a:rPr lang="en-US" dirty="0"/>
            </a:br>
            <a:r>
              <a:rPr lang="en-US" dirty="0"/>
              <a:t>causal inference?</a:t>
            </a:r>
          </a:p>
        </p:txBody>
      </p:sp>
    </p:spTree>
    <p:extLst>
      <p:ext uri="{BB962C8B-B14F-4D97-AF65-F5344CB8AC3E}">
        <p14:creationId xmlns:p14="http://schemas.microsoft.com/office/powerpoint/2010/main" val="485365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54EB3D-10D6-4C32-A37B-F0A6D5FCB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34" y="927366"/>
            <a:ext cx="11819732" cy="500326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C10C6-1831-641B-0296-BF9080E68BA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58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14412F-A52C-EFF9-7DD9-52679DD7B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3" y="1043733"/>
            <a:ext cx="11933954" cy="47705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392EB-C62E-ACE7-411A-638E0E196F0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52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4806A-917E-3333-6AA7-8ADE6DB6E2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“Counterfactual reasoning”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7D1CC-7A46-FFC2-9096-1766A335D4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E2667A-2FF7-8A79-34FB-508045842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33" y="1592367"/>
            <a:ext cx="11819732" cy="50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67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4806A-917E-3333-6AA7-8ADE6DB6E2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“Just ask”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E2667A-2FF7-8A79-34FB-508045842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33" y="1592367"/>
            <a:ext cx="11819732" cy="500326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2A317-D93C-CE56-5B7C-B6EF55E1D0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13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C063AB3-C0DC-A383-25C0-7E27DA8C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31" y="1329867"/>
            <a:ext cx="11819732" cy="5003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6E4471-B2CE-3337-6F4C-295838B11B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“Just watch”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6FC5C8-D15C-B524-122C-CF78948CD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31" y="1558637"/>
            <a:ext cx="6622412" cy="37407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F4D5F-891A-071D-6030-76B51AE73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219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AA7F6-5389-7FF1-0A94-F5C5EC9441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Californian “Case”:  Multicollinearity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0401E-8F85-73CF-2BEC-8546A4BF2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F6F332-3F3B-ABCB-0DD9-DEF500BC7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018" y="1362300"/>
            <a:ext cx="6497451" cy="5602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A2506D-7B6B-0487-B319-B66F5445E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1127" y="1362300"/>
            <a:ext cx="6927697" cy="507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34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3C7F-5298-D207-78FA-4757218C5D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 variance on the dependent variable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6F321E-0714-58FC-B91A-6F700A81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41" y="1453328"/>
            <a:ext cx="9855474" cy="526848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DDC97-E7CA-CA6E-E27D-FADD502B76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39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35D70-2CAB-F02B-18F4-CC9EE37F67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Survivor bias</a:t>
            </a:r>
          </a:p>
        </p:txBody>
      </p:sp>
      <p:pic>
        <p:nvPicPr>
          <p:cNvPr id="1026" name="Picture 2" descr="Jason Crawford on X: &quot;This image gets posted a lot lately ...">
            <a:extLst>
              <a:ext uri="{FF2B5EF4-FFF2-40B4-BE49-F238E27FC236}">
                <a16:creationId xmlns:a16="http://schemas.microsoft.com/office/drawing/2014/main" id="{509D62D8-5DA6-4553-1BC1-A3B45EC64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944" y="1392228"/>
            <a:ext cx="7128112" cy="531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479BA-1D52-30A8-B488-2603E5FB29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573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32E2E-B0C2-A716-3D1D-16DF5AFE4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Survivor bias </a:t>
            </a:r>
            <a:r>
              <a:rPr lang="en-US" i="1" dirty="0"/>
              <a:t>and</a:t>
            </a:r>
            <a:r>
              <a:rPr lang="en-US" dirty="0"/>
              <a:t> no variance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E5DCF-1AAA-DF16-5808-EA0B9A5ED7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3ACD33-925A-5AB8-B1DC-9DEFA90A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377" y="1424117"/>
            <a:ext cx="12259377" cy="525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47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CC3CA-4E91-F2DD-0913-54D0A18BF10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89BC10-F567-9404-C68E-F2A76C377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774"/>
            <a:ext cx="12192000" cy="552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61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95B388-A766-6329-C329-95F402855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inferences than observations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3A4585-7A43-A20B-99BE-ACB7FB8A6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210" y="2778601"/>
            <a:ext cx="5666512" cy="1837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9CFD4B-E4B2-5580-8F22-1B5C953E5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78" y="1896893"/>
            <a:ext cx="5506258" cy="402725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7624E7A-BAB4-6402-3E9C-B349ECBE8E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412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95B388-A766-6329-C329-95F402855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Selection on the dependent variable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C2B105-A74F-F9DC-E43C-26C90CEC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677" y="1506259"/>
            <a:ext cx="6424643" cy="468096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93EDE-3AFB-A1F4-5E80-5CA9F67172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243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A2680-2ED5-62BB-D857-E22765611A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Single-case designs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A1CE91-011C-F412-5B59-5CEACA06D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22" y="1848254"/>
            <a:ext cx="4772374" cy="2007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939798-E2D9-2BA5-32F4-BEC99AB71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035" y="2054391"/>
            <a:ext cx="6729043" cy="290347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2A91CB-33BF-C1A5-A0F6-B2D5AF400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53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A2680-2ED5-62BB-D857-E22765611A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Single-case designs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939798-E2D9-2BA5-32F4-BEC99AB7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77" y="1600310"/>
            <a:ext cx="6311978" cy="2723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530B75-8A3C-C70B-5E1A-7AE545AD5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848826"/>
            <a:ext cx="12192000" cy="148430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C6C334B-4EA8-E028-F27F-1D8E62979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924" y="1787573"/>
            <a:ext cx="1778886" cy="328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11725B-30B9-C8D9-27C2-5E484A89A0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8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E2E75B-1ECE-AB67-8EAD-6164883BAC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Leveraging qualitative research </a:t>
            </a:r>
          </a:p>
        </p:txBody>
      </p:sp>
    </p:spTree>
    <p:extLst>
      <p:ext uri="{BB962C8B-B14F-4D97-AF65-F5344CB8AC3E}">
        <p14:creationId xmlns:p14="http://schemas.microsoft.com/office/powerpoint/2010/main" val="1100550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E6390D-EBD8-A062-FFAA-634EB57FDF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Opportunities to mix methods</a:t>
            </a:r>
          </a:p>
        </p:txBody>
      </p:sp>
      <p:sp>
        <p:nvSpPr>
          <p:cNvPr id="6" name="Google Shape;872;g24510cd52a3_0_867">
            <a:extLst>
              <a:ext uri="{FF2B5EF4-FFF2-40B4-BE49-F238E27FC236}">
                <a16:creationId xmlns:a16="http://schemas.microsoft.com/office/drawing/2014/main" id="{78CABB71-FFE3-3F1A-0244-C8CE16F12D00}"/>
              </a:ext>
            </a:extLst>
          </p:cNvPr>
          <p:cNvSpPr/>
          <p:nvPr/>
        </p:nvSpPr>
        <p:spPr>
          <a:xfrm>
            <a:off x="1611103" y="2229595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D9EDF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6C9FB4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Theory development</a:t>
            </a:r>
            <a:endParaRPr sz="1800" b="1" i="0" u="none" strike="noStrike" cap="none" dirty="0">
              <a:solidFill>
                <a:srgbClr val="6C9FB4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872;g24510cd52a3_0_867">
            <a:extLst>
              <a:ext uri="{FF2B5EF4-FFF2-40B4-BE49-F238E27FC236}">
                <a16:creationId xmlns:a16="http://schemas.microsoft.com/office/drawing/2014/main" id="{D799CCCF-825F-3833-6D29-FF1B788B7874}"/>
              </a:ext>
            </a:extLst>
          </p:cNvPr>
          <p:cNvSpPr/>
          <p:nvPr/>
        </p:nvSpPr>
        <p:spPr>
          <a:xfrm>
            <a:off x="1611103" y="5949125"/>
            <a:ext cx="9381152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D9EDF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6C9FB4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“Giving voice”</a:t>
            </a:r>
            <a:endParaRPr sz="1800" b="1" i="0" u="none" strike="noStrike" cap="none" dirty="0">
              <a:solidFill>
                <a:srgbClr val="6C9FB4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872;g24510cd52a3_0_867">
            <a:extLst>
              <a:ext uri="{FF2B5EF4-FFF2-40B4-BE49-F238E27FC236}">
                <a16:creationId xmlns:a16="http://schemas.microsoft.com/office/drawing/2014/main" id="{4CF1D80F-3FBC-C332-E71A-A798C7D544A5}"/>
              </a:ext>
            </a:extLst>
          </p:cNvPr>
          <p:cNvSpPr/>
          <p:nvPr/>
        </p:nvSpPr>
        <p:spPr>
          <a:xfrm>
            <a:off x="1611103" y="3207392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D9EDF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6C9FB4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Program development</a:t>
            </a:r>
            <a:endParaRPr sz="1800" b="1" i="0" u="none" strike="noStrike" cap="none" dirty="0">
              <a:solidFill>
                <a:srgbClr val="6C9FB4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872;g24510cd52a3_0_867">
            <a:extLst>
              <a:ext uri="{FF2B5EF4-FFF2-40B4-BE49-F238E27FC236}">
                <a16:creationId xmlns:a16="http://schemas.microsoft.com/office/drawing/2014/main" id="{EA604091-DA03-2024-FF5C-B0D2652D7B63}"/>
              </a:ext>
            </a:extLst>
          </p:cNvPr>
          <p:cNvSpPr/>
          <p:nvPr/>
        </p:nvSpPr>
        <p:spPr>
          <a:xfrm>
            <a:off x="4805017" y="2203031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D9EDF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6C9FB4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Instrument development</a:t>
            </a:r>
            <a:endParaRPr sz="1800" b="1" i="0" u="none" strike="noStrike" cap="none" dirty="0">
              <a:solidFill>
                <a:srgbClr val="6C9FB4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872;g24510cd52a3_0_867">
            <a:extLst>
              <a:ext uri="{FF2B5EF4-FFF2-40B4-BE49-F238E27FC236}">
                <a16:creationId xmlns:a16="http://schemas.microsoft.com/office/drawing/2014/main" id="{8ABEAFFF-594A-A5A1-B3FF-D8DA7F3C643C}"/>
              </a:ext>
            </a:extLst>
          </p:cNvPr>
          <p:cNvSpPr/>
          <p:nvPr/>
        </p:nvSpPr>
        <p:spPr>
          <a:xfrm>
            <a:off x="4805017" y="3203779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D9EDF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6C9FB4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Process tracing</a:t>
            </a:r>
            <a:endParaRPr sz="1800" b="1" i="0" u="none" strike="noStrike" cap="none" dirty="0">
              <a:solidFill>
                <a:srgbClr val="6C9FB4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872;g24510cd52a3_0_867">
            <a:extLst>
              <a:ext uri="{FF2B5EF4-FFF2-40B4-BE49-F238E27FC236}">
                <a16:creationId xmlns:a16="http://schemas.microsoft.com/office/drawing/2014/main" id="{4328D5AE-E3BC-1C7F-B04A-9FC9D0296AA4}"/>
              </a:ext>
            </a:extLst>
          </p:cNvPr>
          <p:cNvSpPr/>
          <p:nvPr/>
        </p:nvSpPr>
        <p:spPr>
          <a:xfrm>
            <a:off x="7998932" y="2203031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D9EDF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6C9FB4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Dissemination</a:t>
            </a:r>
            <a:endParaRPr sz="1800" b="1" i="0" u="none" strike="noStrike" cap="none" dirty="0">
              <a:solidFill>
                <a:srgbClr val="6C9FB4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872;g24510cd52a3_0_867">
            <a:extLst>
              <a:ext uri="{FF2B5EF4-FFF2-40B4-BE49-F238E27FC236}">
                <a16:creationId xmlns:a16="http://schemas.microsoft.com/office/drawing/2014/main" id="{8ED90296-84BC-151B-5C5E-74874D88CE7E}"/>
              </a:ext>
            </a:extLst>
          </p:cNvPr>
          <p:cNvSpPr/>
          <p:nvPr/>
        </p:nvSpPr>
        <p:spPr>
          <a:xfrm>
            <a:off x="1611103" y="4185189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D9EDF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6C9FB4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Informing study design</a:t>
            </a:r>
            <a:endParaRPr sz="1800" b="1" i="0" u="none" strike="noStrike" cap="none" dirty="0">
              <a:solidFill>
                <a:srgbClr val="6C9FB4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Google Shape;872;g24510cd52a3_0_867">
            <a:extLst>
              <a:ext uri="{FF2B5EF4-FFF2-40B4-BE49-F238E27FC236}">
                <a16:creationId xmlns:a16="http://schemas.microsoft.com/office/drawing/2014/main" id="{F8D7C318-CFAC-81DC-8083-0E7220AB1601}"/>
              </a:ext>
            </a:extLst>
          </p:cNvPr>
          <p:cNvSpPr/>
          <p:nvPr/>
        </p:nvSpPr>
        <p:spPr>
          <a:xfrm>
            <a:off x="1611103" y="5067157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D9EDF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6C9FB4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Understanding context</a:t>
            </a:r>
            <a:endParaRPr sz="1800" b="1" i="0" u="none" strike="noStrike" cap="none" dirty="0">
              <a:solidFill>
                <a:srgbClr val="6C9FB4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" name="Google Shape;872;g24510cd52a3_0_867">
            <a:extLst>
              <a:ext uri="{FF2B5EF4-FFF2-40B4-BE49-F238E27FC236}">
                <a16:creationId xmlns:a16="http://schemas.microsoft.com/office/drawing/2014/main" id="{B0CE0F63-657B-BA2E-7C4E-A5896ACB2437}"/>
              </a:ext>
            </a:extLst>
          </p:cNvPr>
          <p:cNvSpPr/>
          <p:nvPr/>
        </p:nvSpPr>
        <p:spPr>
          <a:xfrm>
            <a:off x="7998931" y="3203779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D9EDF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6C9FB4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Debating generalizability</a:t>
            </a:r>
            <a:endParaRPr sz="1800" b="1" i="0" u="none" strike="noStrike" cap="none" dirty="0">
              <a:solidFill>
                <a:srgbClr val="6C9FB4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872;g24510cd52a3_0_867">
            <a:extLst>
              <a:ext uri="{FF2B5EF4-FFF2-40B4-BE49-F238E27FC236}">
                <a16:creationId xmlns:a16="http://schemas.microsoft.com/office/drawing/2014/main" id="{92252FCD-509E-35CA-953F-E97BFCA49867}"/>
              </a:ext>
            </a:extLst>
          </p:cNvPr>
          <p:cNvSpPr/>
          <p:nvPr/>
        </p:nvSpPr>
        <p:spPr>
          <a:xfrm>
            <a:off x="4805017" y="4185189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D9EDF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6C9FB4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Text, video as data</a:t>
            </a:r>
            <a:endParaRPr sz="1800" b="1" i="0" u="none" strike="noStrike" cap="none" dirty="0">
              <a:solidFill>
                <a:srgbClr val="6C9FB4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872;g24510cd52a3_0_867">
            <a:extLst>
              <a:ext uri="{FF2B5EF4-FFF2-40B4-BE49-F238E27FC236}">
                <a16:creationId xmlns:a16="http://schemas.microsoft.com/office/drawing/2014/main" id="{B2498B85-ABCA-A71C-781B-536A3696E827}"/>
              </a:ext>
            </a:extLst>
          </p:cNvPr>
          <p:cNvSpPr/>
          <p:nvPr/>
        </p:nvSpPr>
        <p:spPr>
          <a:xfrm>
            <a:off x="1611103" y="1498239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6C9FB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D9EDF3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Before</a:t>
            </a:r>
            <a:endParaRPr sz="1800" b="1" i="0" u="none" strike="noStrike" cap="none" dirty="0">
              <a:solidFill>
                <a:srgbClr val="D9EDF3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872;g24510cd52a3_0_867">
            <a:extLst>
              <a:ext uri="{FF2B5EF4-FFF2-40B4-BE49-F238E27FC236}">
                <a16:creationId xmlns:a16="http://schemas.microsoft.com/office/drawing/2014/main" id="{1722889F-E86C-E8D0-CEC8-28BFE09474AA}"/>
              </a:ext>
            </a:extLst>
          </p:cNvPr>
          <p:cNvSpPr/>
          <p:nvPr/>
        </p:nvSpPr>
        <p:spPr>
          <a:xfrm>
            <a:off x="4805017" y="1498239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6C9FB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D9EDF3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During</a:t>
            </a:r>
            <a:endParaRPr sz="1800" b="1" i="0" u="none" strike="noStrike" cap="none" dirty="0">
              <a:solidFill>
                <a:srgbClr val="D9EDF3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Google Shape;872;g24510cd52a3_0_867">
            <a:extLst>
              <a:ext uri="{FF2B5EF4-FFF2-40B4-BE49-F238E27FC236}">
                <a16:creationId xmlns:a16="http://schemas.microsoft.com/office/drawing/2014/main" id="{00B6E814-CF1D-CB01-7D0C-D98FD6DFB22A}"/>
              </a:ext>
            </a:extLst>
          </p:cNvPr>
          <p:cNvSpPr/>
          <p:nvPr/>
        </p:nvSpPr>
        <p:spPr>
          <a:xfrm>
            <a:off x="7998931" y="1498239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6C9FB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D9EDF3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After</a:t>
            </a:r>
            <a:endParaRPr sz="1800" b="1" i="0" u="none" strike="noStrike" cap="none" dirty="0">
              <a:solidFill>
                <a:srgbClr val="D9EDF3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5498731-9F54-296C-E25E-CFF5EDE4BC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24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72;g24510cd52a3_0_867">
            <a:extLst>
              <a:ext uri="{FF2B5EF4-FFF2-40B4-BE49-F238E27FC236}">
                <a16:creationId xmlns:a16="http://schemas.microsoft.com/office/drawing/2014/main" id="{8E49A22E-087B-6B58-BC5E-D88A8F2A731F}"/>
              </a:ext>
            </a:extLst>
          </p:cNvPr>
          <p:cNvSpPr/>
          <p:nvPr/>
        </p:nvSpPr>
        <p:spPr>
          <a:xfrm>
            <a:off x="1702341" y="3429001"/>
            <a:ext cx="8494318" cy="1865988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D9EDF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B5DF37-DDB7-4EB6-A71B-758F8E2F41EC}"/>
              </a:ext>
            </a:extLst>
          </p:cNvPr>
          <p:cNvSpPr/>
          <p:nvPr/>
        </p:nvSpPr>
        <p:spPr>
          <a:xfrm>
            <a:off x="1284050" y="1370566"/>
            <a:ext cx="89126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otham-Light" pitchFamily="50" charset="0"/>
              </a:rPr>
              <a:t>My work with Teaching at the Right Level (TaRL) Africa in Zambia </a:t>
            </a:r>
            <a:br>
              <a:rPr lang="en-US" sz="1600" dirty="0">
                <a:latin typeface="Gotham-Light" pitchFamily="50" charset="0"/>
              </a:rPr>
            </a:br>
            <a:r>
              <a:rPr lang="en-US" sz="1600" dirty="0">
                <a:latin typeface="Gotham Black" panose="02000604040000020004" pitchFamily="50" charset="0"/>
              </a:rPr>
              <a:t>combines in-depth interviews with a large-scale randomized trial</a:t>
            </a:r>
            <a:r>
              <a:rPr lang="en-US" sz="1600" dirty="0">
                <a:latin typeface="Gotham-Light" pitchFamily="50" charset="0"/>
              </a:rPr>
              <a:t> </a:t>
            </a:r>
            <a:br>
              <a:rPr lang="en-US" sz="1600" dirty="0">
                <a:latin typeface="Gotham-Light" pitchFamily="50" charset="0"/>
              </a:rPr>
            </a:br>
            <a:r>
              <a:rPr lang="en-US" sz="1600" dirty="0">
                <a:latin typeface="Gotham-Light" pitchFamily="50" charset="0"/>
              </a:rPr>
              <a:t>across 182 zones.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B1D46F-C1F7-41E8-AE18-777AED419B7C}"/>
              </a:ext>
            </a:extLst>
          </p:cNvPr>
          <p:cNvSpPr/>
          <p:nvPr/>
        </p:nvSpPr>
        <p:spPr>
          <a:xfrm>
            <a:off x="1855906" y="2490845"/>
            <a:ext cx="83407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Gotham Black" panose="02000604040000020004" pitchFamily="50" charset="0"/>
              </a:rPr>
              <a:t>Puzzle: </a:t>
            </a:r>
            <a:r>
              <a:rPr lang="en-US" dirty="0">
                <a:latin typeface="Gotham-Light" pitchFamily="50" charset="0"/>
              </a:rPr>
              <a:t>TaRL is largely ineffective when implemented at scale.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855FBC-F942-40BB-B38E-B746A174CE71}"/>
              </a:ext>
            </a:extLst>
          </p:cNvPr>
          <p:cNvSpPr/>
          <p:nvPr/>
        </p:nvSpPr>
        <p:spPr>
          <a:xfrm>
            <a:off x="1855907" y="2915731"/>
            <a:ext cx="83407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Gotham Black" panose="02000604040000020004" pitchFamily="50" charset="0"/>
              </a:rPr>
              <a:t>Assumption: </a:t>
            </a:r>
            <a:r>
              <a:rPr lang="en-US" dirty="0">
                <a:latin typeface="Gotham-Light" pitchFamily="50" charset="0"/>
              </a:rPr>
              <a:t>“We should design a new coaching intervention to improve uptake.”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B33B4F-520D-4988-83FA-D967E5099EF5}"/>
              </a:ext>
            </a:extLst>
          </p:cNvPr>
          <p:cNvSpPr/>
          <p:nvPr/>
        </p:nvSpPr>
        <p:spPr>
          <a:xfrm>
            <a:off x="1855906" y="3497024"/>
            <a:ext cx="83407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Gotham Black" panose="02000604040000020004" pitchFamily="50" charset="0"/>
              </a:rPr>
              <a:t>Mixed-methods study:</a:t>
            </a:r>
            <a:r>
              <a:rPr lang="en-US" dirty="0">
                <a:latin typeface="Gotham Black" panose="02000604040000020004" pitchFamily="50" charset="0"/>
              </a:rPr>
              <a:t> </a:t>
            </a:r>
            <a:r>
              <a:rPr lang="en-US" sz="1600" dirty="0">
                <a:latin typeface="Gotham-Light" pitchFamily="50" charset="0"/>
              </a:rPr>
              <a:t>What drives teachers to change their instruction?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E5B777-7BB5-4550-8E1E-139BDC1506B8}"/>
              </a:ext>
            </a:extLst>
          </p:cNvPr>
          <p:cNvSpPr/>
          <p:nvPr/>
        </p:nvSpPr>
        <p:spPr>
          <a:xfrm>
            <a:off x="1855908" y="5386855"/>
            <a:ext cx="83407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Gotham Black" panose="02000604040000020004" pitchFamily="50" charset="0"/>
              </a:rPr>
              <a:t>Pivot and program development: </a:t>
            </a:r>
            <a:r>
              <a:rPr lang="en-US" dirty="0">
                <a:latin typeface="Gotham-Light" pitchFamily="50" charset="0"/>
              </a:rPr>
              <a:t>“How can TaRL support teachers through continuous professional development (CPD) in communities of practice?”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B10919-7981-4091-B659-21DD8EA599AC}"/>
              </a:ext>
            </a:extLst>
          </p:cNvPr>
          <p:cNvSpPr/>
          <p:nvPr/>
        </p:nvSpPr>
        <p:spPr>
          <a:xfrm>
            <a:off x="1855908" y="6079352"/>
            <a:ext cx="83407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Gotham Black" panose="02000604040000020004" pitchFamily="50" charset="0"/>
              </a:rPr>
              <a:t>Multi-arm randomized trial: </a:t>
            </a:r>
            <a:r>
              <a:rPr lang="en-US" dirty="0">
                <a:latin typeface="Gotham-Light" pitchFamily="50" charset="0"/>
              </a:rPr>
              <a:t>"Does continuous professional development improve Teaching at the Right Level in Zambia?" </a:t>
            </a:r>
          </a:p>
        </p:txBody>
      </p:sp>
      <p:pic>
        <p:nvPicPr>
          <p:cNvPr id="5" name="Graphic 4" descr="Speaker Phone">
            <a:extLst>
              <a:ext uri="{FF2B5EF4-FFF2-40B4-BE49-F238E27FC236}">
                <a16:creationId xmlns:a16="http://schemas.microsoft.com/office/drawing/2014/main" id="{8FF2F952-D54B-4983-92F2-C6DA547FF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3263" y="4055907"/>
            <a:ext cx="447574" cy="44757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1FA18E-3F2C-41A6-A7A9-B983949496ED}"/>
              </a:ext>
            </a:extLst>
          </p:cNvPr>
          <p:cNvSpPr/>
          <p:nvPr/>
        </p:nvSpPr>
        <p:spPr>
          <a:xfrm>
            <a:off x="2779931" y="4172167"/>
            <a:ext cx="17278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otham-Light" pitchFamily="50" charset="0"/>
              </a:rPr>
              <a:t>78 in-depth interviews</a:t>
            </a:r>
          </a:p>
        </p:txBody>
      </p:sp>
      <p:pic>
        <p:nvPicPr>
          <p:cNvPr id="15" name="Graphic 14" descr="Circles with arrows">
            <a:extLst>
              <a:ext uri="{FF2B5EF4-FFF2-40B4-BE49-F238E27FC236}">
                <a16:creationId xmlns:a16="http://schemas.microsoft.com/office/drawing/2014/main" id="{63FFEEB7-01E6-47D7-81DF-B17447481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7829" y="4009460"/>
            <a:ext cx="553998" cy="55399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0150266-0C0E-4193-B3EA-2EC8604A7AD9}"/>
              </a:ext>
            </a:extLst>
          </p:cNvPr>
          <p:cNvSpPr/>
          <p:nvPr/>
        </p:nvSpPr>
        <p:spPr>
          <a:xfrm>
            <a:off x="4984117" y="4069439"/>
            <a:ext cx="18337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otham-Light" pitchFamily="50" charset="0"/>
              </a:rPr>
              <a:t>Combination of qualitative thematic analysis and unsupervised machine learning</a:t>
            </a:r>
          </a:p>
        </p:txBody>
      </p:sp>
      <p:pic>
        <p:nvPicPr>
          <p:cNvPr id="2050" name="Picture 2" descr="3️⃣ Keycap: 3 Emoji — Meaning, Copy &amp; Paste">
            <a:extLst>
              <a:ext uri="{FF2B5EF4-FFF2-40B4-BE49-F238E27FC236}">
                <a16:creationId xmlns:a16="http://schemas.microsoft.com/office/drawing/2014/main" id="{6FAD68CA-7D1D-4E9B-A577-CA8ACFCEB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397" y="4066625"/>
            <a:ext cx="349668" cy="34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01F1B0F-84BE-4DB6-9F58-38BB9E20BA65}"/>
              </a:ext>
            </a:extLst>
          </p:cNvPr>
          <p:cNvSpPr/>
          <p:nvPr/>
        </p:nvSpPr>
        <p:spPr>
          <a:xfrm>
            <a:off x="7708066" y="4069439"/>
            <a:ext cx="233128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otham-Light" pitchFamily="50" charset="0"/>
              </a:rPr>
              <a:t>Three main drivers point to the importance of school-based continuous professional development.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77689CB1-D1EC-434B-96D6-761603AA27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 study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2E58A26-3FE9-0196-D5BC-CA3C678360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28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6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72;g24510cd52a3_0_867">
            <a:extLst>
              <a:ext uri="{FF2B5EF4-FFF2-40B4-BE49-F238E27FC236}">
                <a16:creationId xmlns:a16="http://schemas.microsoft.com/office/drawing/2014/main" id="{C476A25D-C17E-D829-B6DE-CE5EBF923B25}"/>
              </a:ext>
            </a:extLst>
          </p:cNvPr>
          <p:cNvSpPr/>
          <p:nvPr/>
        </p:nvSpPr>
        <p:spPr>
          <a:xfrm>
            <a:off x="1068421" y="2065685"/>
            <a:ext cx="10055157" cy="2726630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D9EDF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rgbClr val="6C9FB4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“In the year before the COVID-19 crisis: </a:t>
            </a:r>
            <a:br>
              <a:rPr lang="en-US" sz="2400" b="1" dirty="0">
                <a:solidFill>
                  <a:srgbClr val="6C9FB4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</a:br>
            <a:br>
              <a:rPr lang="en-US" sz="2400" b="1" dirty="0">
                <a:solidFill>
                  <a:srgbClr val="6C9FB4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</a:br>
            <a:r>
              <a:rPr lang="en-US" sz="2400" b="1" dirty="0">
                <a:solidFill>
                  <a:srgbClr val="6C9FB4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Do you think you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rgbClr val="6C9FB4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changed the way you went about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rgbClr val="6C9FB4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your day-to-day teaching in the classroom? </a:t>
            </a:r>
            <a:br>
              <a:rPr lang="en-US" sz="2400" b="1" dirty="0">
                <a:solidFill>
                  <a:srgbClr val="6C9FB4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</a:br>
            <a:br>
              <a:rPr lang="en-US" sz="2400" b="1" dirty="0">
                <a:solidFill>
                  <a:srgbClr val="6C9FB4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</a:br>
            <a:r>
              <a:rPr lang="en-US" sz="2400" b="1" dirty="0">
                <a:solidFill>
                  <a:srgbClr val="6C9FB4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If so, how?”</a:t>
            </a:r>
            <a:endParaRPr lang="en-US" sz="2400" b="1" i="1" u="none" strike="noStrike" cap="none" dirty="0">
              <a:solidFill>
                <a:srgbClr val="6C9FB4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F87DA1-95BB-F2E4-A375-576DB278C066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84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9E8D-2ADB-CBF1-B227-ADA575B5B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Thematic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BFAEE-9D82-4E5A-8A94-16FBEAE0B7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77380E2-3BE0-D796-AA53-632D1D7446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6140010"/>
              </p:ext>
            </p:extLst>
          </p:nvPr>
        </p:nvGraphicFramePr>
        <p:xfrm>
          <a:off x="437745" y="719666"/>
          <a:ext cx="11246912" cy="57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8818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87DA10-007D-DFA2-5386-CC8FABFAF0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we found out</a:t>
            </a:r>
          </a:p>
        </p:txBody>
      </p:sp>
      <p:pic>
        <p:nvPicPr>
          <p:cNvPr id="8" name="Google Shape;184;p9">
            <a:extLst>
              <a:ext uri="{FF2B5EF4-FFF2-40B4-BE49-F238E27FC236}">
                <a16:creationId xmlns:a16="http://schemas.microsoft.com/office/drawing/2014/main" id="{D6638C32-E5EF-7A2A-F0DB-9D65B0729C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0488" r="744" b="-3807"/>
          <a:stretch/>
        </p:blipFill>
        <p:spPr>
          <a:xfrm>
            <a:off x="228116" y="1497874"/>
            <a:ext cx="11708633" cy="527703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14F62B-2F29-D320-AB4C-880F959725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CC3CA-4E91-F2DD-0913-54D0A18BF10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F3694-1A4C-15AC-348F-528FEB7CA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555"/>
            <a:ext cx="12192000" cy="535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46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72;g24510cd52a3_0_867">
            <a:extLst>
              <a:ext uri="{FF2B5EF4-FFF2-40B4-BE49-F238E27FC236}">
                <a16:creationId xmlns:a16="http://schemas.microsoft.com/office/drawing/2014/main" id="{8E49A22E-087B-6B58-BC5E-D88A8F2A731F}"/>
              </a:ext>
            </a:extLst>
          </p:cNvPr>
          <p:cNvSpPr/>
          <p:nvPr/>
        </p:nvSpPr>
        <p:spPr>
          <a:xfrm>
            <a:off x="1702341" y="5298969"/>
            <a:ext cx="8494318" cy="1467066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D9EDF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B1D46F-C1F7-41E8-AE18-777AED419B7C}"/>
              </a:ext>
            </a:extLst>
          </p:cNvPr>
          <p:cNvSpPr/>
          <p:nvPr/>
        </p:nvSpPr>
        <p:spPr>
          <a:xfrm>
            <a:off x="1855906" y="2490845"/>
            <a:ext cx="83407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Gotham Black" panose="02000604040000020004" pitchFamily="50" charset="0"/>
              </a:rPr>
              <a:t>Puzzle: </a:t>
            </a:r>
            <a:r>
              <a:rPr lang="en-US" dirty="0">
                <a:latin typeface="Gotham-Light" pitchFamily="50" charset="0"/>
              </a:rPr>
              <a:t>TaRL is largely ineffective when implemented at scale.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855FBC-F942-40BB-B38E-B746A174CE71}"/>
              </a:ext>
            </a:extLst>
          </p:cNvPr>
          <p:cNvSpPr/>
          <p:nvPr/>
        </p:nvSpPr>
        <p:spPr>
          <a:xfrm>
            <a:off x="1855907" y="2915731"/>
            <a:ext cx="83407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Gotham Black" panose="02000604040000020004" pitchFamily="50" charset="0"/>
              </a:rPr>
              <a:t>Assumption: </a:t>
            </a:r>
            <a:r>
              <a:rPr lang="en-US" dirty="0">
                <a:latin typeface="Gotham-Light" pitchFamily="50" charset="0"/>
              </a:rPr>
              <a:t>“We should design a new coaching intervention to improve uptake.”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B33B4F-520D-4988-83FA-D967E5099EF5}"/>
              </a:ext>
            </a:extLst>
          </p:cNvPr>
          <p:cNvSpPr/>
          <p:nvPr/>
        </p:nvSpPr>
        <p:spPr>
          <a:xfrm>
            <a:off x="1855906" y="3497024"/>
            <a:ext cx="83407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Gotham Black" panose="02000604040000020004" pitchFamily="50" charset="0"/>
              </a:rPr>
              <a:t>Mixed-methods study:</a:t>
            </a:r>
            <a:r>
              <a:rPr lang="en-US" dirty="0">
                <a:latin typeface="Gotham Black" panose="02000604040000020004" pitchFamily="50" charset="0"/>
              </a:rPr>
              <a:t> </a:t>
            </a:r>
            <a:r>
              <a:rPr lang="en-US" sz="1600" dirty="0">
                <a:latin typeface="Gotham-Light" pitchFamily="50" charset="0"/>
              </a:rPr>
              <a:t>What drives teachers to change their instruction?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E5B777-7BB5-4550-8E1E-139BDC1506B8}"/>
              </a:ext>
            </a:extLst>
          </p:cNvPr>
          <p:cNvSpPr/>
          <p:nvPr/>
        </p:nvSpPr>
        <p:spPr>
          <a:xfrm>
            <a:off x="1855908" y="5386855"/>
            <a:ext cx="83407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Gotham Black" panose="02000604040000020004" pitchFamily="50" charset="0"/>
              </a:rPr>
              <a:t>Pivot and program development: </a:t>
            </a:r>
            <a:r>
              <a:rPr lang="en-US" dirty="0">
                <a:latin typeface="Gotham-Light" pitchFamily="50" charset="0"/>
              </a:rPr>
              <a:t>“How can TaRL support teachers through continuous professional development (CPD) in communities of practice?”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B10919-7981-4091-B659-21DD8EA599AC}"/>
              </a:ext>
            </a:extLst>
          </p:cNvPr>
          <p:cNvSpPr/>
          <p:nvPr/>
        </p:nvSpPr>
        <p:spPr>
          <a:xfrm>
            <a:off x="1855908" y="6079352"/>
            <a:ext cx="83407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Gotham Black" panose="02000604040000020004" pitchFamily="50" charset="0"/>
              </a:rPr>
              <a:t>Multi-arm randomized trial: </a:t>
            </a:r>
            <a:r>
              <a:rPr lang="en-US" dirty="0">
                <a:latin typeface="Gotham-Light" pitchFamily="50" charset="0"/>
              </a:rPr>
              <a:t>"Does continuous professional development improve Teaching at the Right Level in Zambia?" </a:t>
            </a:r>
          </a:p>
        </p:txBody>
      </p:sp>
      <p:pic>
        <p:nvPicPr>
          <p:cNvPr id="5" name="Graphic 4" descr="Speaker Phone">
            <a:extLst>
              <a:ext uri="{FF2B5EF4-FFF2-40B4-BE49-F238E27FC236}">
                <a16:creationId xmlns:a16="http://schemas.microsoft.com/office/drawing/2014/main" id="{8FF2F952-D54B-4983-92F2-C6DA547FF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3263" y="4055907"/>
            <a:ext cx="447574" cy="44757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1FA18E-3F2C-41A6-A7A9-B983949496ED}"/>
              </a:ext>
            </a:extLst>
          </p:cNvPr>
          <p:cNvSpPr/>
          <p:nvPr/>
        </p:nvSpPr>
        <p:spPr>
          <a:xfrm>
            <a:off x="2779931" y="4172167"/>
            <a:ext cx="17278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otham-Light" pitchFamily="50" charset="0"/>
              </a:rPr>
              <a:t>78 in-depth interviews</a:t>
            </a:r>
          </a:p>
        </p:txBody>
      </p:sp>
      <p:pic>
        <p:nvPicPr>
          <p:cNvPr id="15" name="Graphic 14" descr="Circles with arrows">
            <a:extLst>
              <a:ext uri="{FF2B5EF4-FFF2-40B4-BE49-F238E27FC236}">
                <a16:creationId xmlns:a16="http://schemas.microsoft.com/office/drawing/2014/main" id="{63FFEEB7-01E6-47D7-81DF-B17447481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7829" y="4009460"/>
            <a:ext cx="553998" cy="55399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0150266-0C0E-4193-B3EA-2EC8604A7AD9}"/>
              </a:ext>
            </a:extLst>
          </p:cNvPr>
          <p:cNvSpPr/>
          <p:nvPr/>
        </p:nvSpPr>
        <p:spPr>
          <a:xfrm>
            <a:off x="4984117" y="4069439"/>
            <a:ext cx="18337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otham-Light" pitchFamily="50" charset="0"/>
              </a:rPr>
              <a:t>Combination of qualitative thematic analysis and unsupervised machine learning</a:t>
            </a:r>
          </a:p>
        </p:txBody>
      </p:sp>
      <p:pic>
        <p:nvPicPr>
          <p:cNvPr id="2050" name="Picture 2" descr="3️⃣ Keycap: 3 Emoji — Meaning, Copy &amp; Paste">
            <a:extLst>
              <a:ext uri="{FF2B5EF4-FFF2-40B4-BE49-F238E27FC236}">
                <a16:creationId xmlns:a16="http://schemas.microsoft.com/office/drawing/2014/main" id="{6FAD68CA-7D1D-4E9B-A577-CA8ACFCEB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397" y="4066625"/>
            <a:ext cx="349668" cy="34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01F1B0F-84BE-4DB6-9F58-38BB9E20BA65}"/>
              </a:ext>
            </a:extLst>
          </p:cNvPr>
          <p:cNvSpPr/>
          <p:nvPr/>
        </p:nvSpPr>
        <p:spPr>
          <a:xfrm>
            <a:off x="7708066" y="4069439"/>
            <a:ext cx="233128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otham-Light" pitchFamily="50" charset="0"/>
              </a:rPr>
              <a:t>Three main drivers point to the importance of school-based continuous professional development.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77689CB1-D1EC-434B-96D6-761603AA27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 study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DEDE4D-BFAD-57CB-6E08-DAFFA40CC155}"/>
              </a:ext>
            </a:extLst>
          </p:cNvPr>
          <p:cNvSpPr/>
          <p:nvPr/>
        </p:nvSpPr>
        <p:spPr>
          <a:xfrm>
            <a:off x="1284050" y="1370566"/>
            <a:ext cx="89126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Gotham-Light" pitchFamily="50" charset="0"/>
              </a:rPr>
              <a:t>My work with Teaching at the Right Level (TaRL) Africa in Zambia </a:t>
            </a:r>
            <a:br>
              <a:rPr lang="en-US" sz="1600" dirty="0">
                <a:latin typeface="Gotham-Light" pitchFamily="50" charset="0"/>
              </a:rPr>
            </a:br>
            <a:r>
              <a:rPr lang="en-US" sz="1600" dirty="0">
                <a:latin typeface="Gotham Black" panose="02000604040000020004" pitchFamily="50" charset="0"/>
              </a:rPr>
              <a:t>combines in-depth interviews with a large-scale randomized trial</a:t>
            </a:r>
            <a:r>
              <a:rPr lang="en-US" sz="1600" dirty="0">
                <a:latin typeface="Gotham-Light" pitchFamily="50" charset="0"/>
              </a:rPr>
              <a:t> </a:t>
            </a:r>
            <a:br>
              <a:rPr lang="en-US" sz="1600" dirty="0">
                <a:latin typeface="Gotham-Light" pitchFamily="50" charset="0"/>
              </a:rPr>
            </a:br>
            <a:r>
              <a:rPr lang="en-US" sz="1600" dirty="0">
                <a:latin typeface="Gotham-Light" pitchFamily="50" charset="0"/>
              </a:rPr>
              <a:t>across 182 zones.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BACD95-A7A0-6520-D057-E37C98E869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70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6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F6E3CD-FDB0-8197-3B92-5FECDD7530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Announcements, plan for next class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EF417-0288-EE07-1E6A-4416E47573B0}"/>
              </a:ext>
            </a:extLst>
          </p:cNvPr>
          <p:cNvSpPr txBox="1"/>
          <p:nvPr/>
        </p:nvSpPr>
        <p:spPr>
          <a:xfrm>
            <a:off x="2573240" y="2342918"/>
            <a:ext cx="7045518" cy="584775"/>
          </a:xfrm>
          <a:prstGeom prst="rect">
            <a:avLst/>
          </a:prstGeom>
          <a:solidFill>
            <a:srgbClr val="8BACCC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244A70"/>
                </a:solidFill>
                <a:latin typeface="Fira Sans Condensed" panose="020B0503050000020004" pitchFamily="34" charset="0"/>
              </a:rPr>
              <a:t>Submit on Canvas, ask for help on Slack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D5BA90-BB41-70F8-5DD2-897ECF140167}"/>
              </a:ext>
            </a:extLst>
          </p:cNvPr>
          <p:cNvSpPr txBox="1"/>
          <p:nvPr/>
        </p:nvSpPr>
        <p:spPr>
          <a:xfrm>
            <a:off x="3886099" y="1382285"/>
            <a:ext cx="4419800" cy="769441"/>
          </a:xfrm>
          <a:prstGeom prst="rect">
            <a:avLst/>
          </a:prstGeom>
          <a:solidFill>
            <a:srgbClr val="244A70"/>
          </a:solidFill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ira Sans Condensed" panose="020B0503050000020004" pitchFamily="34" charset="0"/>
              </a:rPr>
              <a:t>Reading reactions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7E720-93C8-48B2-4554-FEA651061BEB}"/>
              </a:ext>
            </a:extLst>
          </p:cNvPr>
          <p:cNvSpPr txBox="1"/>
          <p:nvPr/>
        </p:nvSpPr>
        <p:spPr>
          <a:xfrm>
            <a:off x="4105710" y="5963268"/>
            <a:ext cx="3914854" cy="769441"/>
          </a:xfrm>
          <a:prstGeom prst="rect">
            <a:avLst/>
          </a:prstGeom>
          <a:solidFill>
            <a:srgbClr val="244A70"/>
          </a:solidFill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ira Sans Condensed" panose="020B0503050000020004" pitchFamily="34" charset="0"/>
              </a:rPr>
              <a:t>Submit survey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511E7-22FC-7296-A50A-630B78AF13B3}"/>
              </a:ext>
            </a:extLst>
          </p:cNvPr>
          <p:cNvSpPr txBox="1"/>
          <p:nvPr/>
        </p:nvSpPr>
        <p:spPr>
          <a:xfrm>
            <a:off x="3961440" y="5136935"/>
            <a:ext cx="4203395" cy="584775"/>
          </a:xfrm>
          <a:prstGeom prst="rect">
            <a:avLst/>
          </a:prstGeom>
          <a:solidFill>
            <a:srgbClr val="8BACCC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244A70"/>
                </a:solidFill>
                <a:latin typeface="Fira Sans Condensed" panose="020B0503050000020004" pitchFamily="34" charset="0"/>
              </a:rPr>
              <a:t>Questions about DAMs?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B0C732-42AB-424B-70B3-392216BC207C}"/>
              </a:ext>
            </a:extLst>
          </p:cNvPr>
          <p:cNvSpPr txBox="1"/>
          <p:nvPr/>
        </p:nvSpPr>
        <p:spPr>
          <a:xfrm>
            <a:off x="2557209" y="4127320"/>
            <a:ext cx="7061549" cy="769441"/>
          </a:xfrm>
          <a:prstGeom prst="rect">
            <a:avLst/>
          </a:prstGeom>
          <a:solidFill>
            <a:srgbClr val="244A70"/>
          </a:solidFill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ira Sans Condensed" panose="020B0503050000020004" pitchFamily="34" charset="0"/>
              </a:rPr>
              <a:t>Student hours on Wednesday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05FF33-98AA-DA8D-0C70-A0537D7E84DE}"/>
              </a:ext>
            </a:extLst>
          </p:cNvPr>
          <p:cNvSpPr txBox="1"/>
          <p:nvPr/>
        </p:nvSpPr>
        <p:spPr>
          <a:xfrm>
            <a:off x="756235" y="3116321"/>
            <a:ext cx="10613803" cy="769441"/>
          </a:xfrm>
          <a:prstGeom prst="rect">
            <a:avLst/>
          </a:prstGeom>
          <a:solidFill>
            <a:srgbClr val="244A70"/>
          </a:solidFill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ira Sans Condensed" panose="020B0503050000020004" pitchFamily="34" charset="0"/>
              </a:rPr>
              <a:t>Exam: Study guide posted on course website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32ABB-0C5C-0B84-42F9-064F481C7C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12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  <p:bldP spid="3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FC7DCD-6728-6F3B-809A-A8399E5F92F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9F86D-1362-601D-4928-2BB2F7381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228"/>
            <a:ext cx="12192000" cy="556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3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research process&#10;&#10;Description automatically generated with medium confidence">
            <a:extLst>
              <a:ext uri="{FF2B5EF4-FFF2-40B4-BE49-F238E27FC236}">
                <a16:creationId xmlns:a16="http://schemas.microsoft.com/office/drawing/2014/main" id="{A7C03F23-F77B-E078-FB55-68E828D2F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19" y="571101"/>
            <a:ext cx="9573961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40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9524E6-5BA8-BCB8-9DE0-C8CA8622B4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5F97D2-8082-B7E2-EA2B-2711AD7978DA}"/>
              </a:ext>
            </a:extLst>
          </p:cNvPr>
          <p:cNvSpPr txBox="1"/>
          <p:nvPr/>
        </p:nvSpPr>
        <p:spPr>
          <a:xfrm>
            <a:off x="3617593" y="2021584"/>
            <a:ext cx="4956806" cy="769441"/>
          </a:xfrm>
          <a:prstGeom prst="rect">
            <a:avLst/>
          </a:prstGeom>
          <a:solidFill>
            <a:srgbClr val="DBAC49"/>
          </a:solidFill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ira Sans Condensed" panose="020B0503050000020004" pitchFamily="34" charset="0"/>
              </a:rPr>
              <a:t>Qualitative research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430DE4-40D6-7ABC-C0E6-8120B58667B8}"/>
              </a:ext>
            </a:extLst>
          </p:cNvPr>
          <p:cNvSpPr txBox="1"/>
          <p:nvPr/>
        </p:nvSpPr>
        <p:spPr>
          <a:xfrm>
            <a:off x="2594877" y="3234418"/>
            <a:ext cx="7002238" cy="769441"/>
          </a:xfrm>
          <a:prstGeom prst="rect">
            <a:avLst/>
          </a:prstGeom>
          <a:solidFill>
            <a:srgbClr val="A93E31"/>
          </a:solidFill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ira Sans Condensed" panose="020B0503050000020004" pitchFamily="34" charset="0"/>
              </a:rPr>
              <a:t>Qualitative causal inference?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8AE353-B33C-BD8F-1A76-FCED515506D2}"/>
              </a:ext>
            </a:extLst>
          </p:cNvPr>
          <p:cNvSpPr txBox="1"/>
          <p:nvPr/>
        </p:nvSpPr>
        <p:spPr>
          <a:xfrm>
            <a:off x="2289505" y="4354868"/>
            <a:ext cx="7612982" cy="769441"/>
          </a:xfrm>
          <a:prstGeom prst="rect">
            <a:avLst/>
          </a:prstGeom>
          <a:solidFill>
            <a:srgbClr val="6C9FB4"/>
          </a:solidFill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ira Sans Condensed" panose="020B0503050000020004" pitchFamily="34" charset="0"/>
              </a:rPr>
              <a:t>Leveraging qualitative research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9CC502-A82A-292A-ED4A-D1360B423B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73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5D6910-42C2-D682-7CCD-357AE31C8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Qualitative </a:t>
            </a:r>
            <a:br>
              <a:rPr lang="en-US" dirty="0"/>
            </a:br>
            <a:r>
              <a:rPr lang="en-US" dirty="0"/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678450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521230-1ADD-30AE-653C-5B401E3CF02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A55AAF-2E45-59C7-9EA6-74038C562D5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67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4DC8C3-451B-FBE0-32BB-998FA83CF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Qualitative research</a:t>
            </a:r>
          </a:p>
        </p:txBody>
      </p:sp>
      <p:sp>
        <p:nvSpPr>
          <p:cNvPr id="933" name="Google Shape;933;g24510cd52a3_0_1048"/>
          <p:cNvSpPr/>
          <p:nvPr/>
        </p:nvSpPr>
        <p:spPr>
          <a:xfrm>
            <a:off x="2199920" y="3226473"/>
            <a:ext cx="234300" cy="307800"/>
          </a:xfrm>
          <a:prstGeom prst="rect">
            <a:avLst/>
          </a:prstGeom>
          <a:solidFill>
            <a:srgbClr val="FFF3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DBAC49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DBAC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g24510cd52a3_0_1048"/>
          <p:cNvSpPr/>
          <p:nvPr/>
        </p:nvSpPr>
        <p:spPr>
          <a:xfrm>
            <a:off x="2199920" y="3226473"/>
            <a:ext cx="234300" cy="307800"/>
          </a:xfrm>
          <a:prstGeom prst="rect">
            <a:avLst/>
          </a:prstGeom>
          <a:solidFill>
            <a:srgbClr val="FFF3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DBAC49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DBAC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72;g24510cd52a3_0_867">
            <a:extLst>
              <a:ext uri="{FF2B5EF4-FFF2-40B4-BE49-F238E27FC236}">
                <a16:creationId xmlns:a16="http://schemas.microsoft.com/office/drawing/2014/main" id="{723525BE-A7B8-C643-9733-3C67D38570CA}"/>
              </a:ext>
            </a:extLst>
          </p:cNvPr>
          <p:cNvSpPr/>
          <p:nvPr/>
        </p:nvSpPr>
        <p:spPr>
          <a:xfrm>
            <a:off x="3676587" y="1645736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DBAC49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Data sources</a:t>
            </a:r>
            <a:endParaRPr sz="1800" b="1" i="0" u="none" strike="noStrike" cap="none" dirty="0">
              <a:solidFill>
                <a:schemeClr val="lt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872;g24510cd52a3_0_867">
            <a:extLst>
              <a:ext uri="{FF2B5EF4-FFF2-40B4-BE49-F238E27FC236}">
                <a16:creationId xmlns:a16="http://schemas.microsoft.com/office/drawing/2014/main" id="{FA86FF1B-A1C4-0F09-FCD4-86AE3E1E1125}"/>
              </a:ext>
            </a:extLst>
          </p:cNvPr>
          <p:cNvSpPr/>
          <p:nvPr/>
        </p:nvSpPr>
        <p:spPr>
          <a:xfrm>
            <a:off x="3676588" y="3120262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In-depth interviews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872;g24510cd52a3_0_867">
            <a:extLst>
              <a:ext uri="{FF2B5EF4-FFF2-40B4-BE49-F238E27FC236}">
                <a16:creationId xmlns:a16="http://schemas.microsoft.com/office/drawing/2014/main" id="{8ACE8DA4-F6A7-A760-F55E-A4122A3FE953}"/>
              </a:ext>
            </a:extLst>
          </p:cNvPr>
          <p:cNvSpPr/>
          <p:nvPr/>
        </p:nvSpPr>
        <p:spPr>
          <a:xfrm>
            <a:off x="3676588" y="2382999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Focus groups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872;g24510cd52a3_0_867">
            <a:extLst>
              <a:ext uri="{FF2B5EF4-FFF2-40B4-BE49-F238E27FC236}">
                <a16:creationId xmlns:a16="http://schemas.microsoft.com/office/drawing/2014/main" id="{9BD4E629-1476-6F51-C626-93DF84383184}"/>
              </a:ext>
            </a:extLst>
          </p:cNvPr>
          <p:cNvSpPr/>
          <p:nvPr/>
        </p:nvSpPr>
        <p:spPr>
          <a:xfrm>
            <a:off x="3676588" y="3857525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Participant obs.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Google Shape;872;g24510cd52a3_0_867">
            <a:extLst>
              <a:ext uri="{FF2B5EF4-FFF2-40B4-BE49-F238E27FC236}">
                <a16:creationId xmlns:a16="http://schemas.microsoft.com/office/drawing/2014/main" id="{46E77A80-A2D4-A4B8-495E-D77FB27D8F1A}"/>
              </a:ext>
            </a:extLst>
          </p:cNvPr>
          <p:cNvSpPr/>
          <p:nvPr/>
        </p:nvSpPr>
        <p:spPr>
          <a:xfrm>
            <a:off x="1059538" y="3120261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Can be unsystematic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872;g24510cd52a3_0_867">
            <a:extLst>
              <a:ext uri="{FF2B5EF4-FFF2-40B4-BE49-F238E27FC236}">
                <a16:creationId xmlns:a16="http://schemas.microsoft.com/office/drawing/2014/main" id="{FCD98CE3-EB5A-7BCD-F28C-36FE7E3BD8E2}"/>
              </a:ext>
            </a:extLst>
          </p:cNvPr>
          <p:cNvSpPr/>
          <p:nvPr/>
        </p:nvSpPr>
        <p:spPr>
          <a:xfrm>
            <a:off x="6293635" y="3120260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Theory development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872;g24510cd52a3_0_867">
            <a:extLst>
              <a:ext uri="{FF2B5EF4-FFF2-40B4-BE49-F238E27FC236}">
                <a16:creationId xmlns:a16="http://schemas.microsoft.com/office/drawing/2014/main" id="{4BE957A5-7B3C-B99F-1529-E9475A71F006}"/>
              </a:ext>
            </a:extLst>
          </p:cNvPr>
          <p:cNvSpPr/>
          <p:nvPr/>
        </p:nvSpPr>
        <p:spPr>
          <a:xfrm>
            <a:off x="6293633" y="4690053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“Giving voice”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872;g24510cd52a3_0_867">
            <a:extLst>
              <a:ext uri="{FF2B5EF4-FFF2-40B4-BE49-F238E27FC236}">
                <a16:creationId xmlns:a16="http://schemas.microsoft.com/office/drawing/2014/main" id="{F2D14484-FE2B-5F6A-5B34-6A9A35F27DDA}"/>
              </a:ext>
            </a:extLst>
          </p:cNvPr>
          <p:cNvSpPr/>
          <p:nvPr/>
        </p:nvSpPr>
        <p:spPr>
          <a:xfrm>
            <a:off x="1059537" y="1645736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DBAC49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Sample</a:t>
            </a:r>
            <a:endParaRPr sz="1800" b="1" i="0" u="none" strike="noStrike" cap="none" dirty="0">
              <a:solidFill>
                <a:schemeClr val="lt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872;g24510cd52a3_0_867">
            <a:extLst>
              <a:ext uri="{FF2B5EF4-FFF2-40B4-BE49-F238E27FC236}">
                <a16:creationId xmlns:a16="http://schemas.microsoft.com/office/drawing/2014/main" id="{340EFA0B-2BD4-21CB-BBA6-C25066A96B2B}"/>
              </a:ext>
            </a:extLst>
          </p:cNvPr>
          <p:cNvSpPr/>
          <p:nvPr/>
        </p:nvSpPr>
        <p:spPr>
          <a:xfrm>
            <a:off x="1059537" y="2382998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Small </a:t>
            </a:r>
            <a:r>
              <a:rPr lang="en-US" sz="1800" b="1" i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n</a:t>
            </a:r>
            <a:endParaRPr sz="1800" b="1" i="1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872;g24510cd52a3_0_867">
            <a:extLst>
              <a:ext uri="{FF2B5EF4-FFF2-40B4-BE49-F238E27FC236}">
                <a16:creationId xmlns:a16="http://schemas.microsoft.com/office/drawing/2014/main" id="{3A30475A-323B-7B75-FD8F-D442FD3A588C}"/>
              </a:ext>
            </a:extLst>
          </p:cNvPr>
          <p:cNvSpPr/>
          <p:nvPr/>
        </p:nvSpPr>
        <p:spPr>
          <a:xfrm>
            <a:off x="3676588" y="4642883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Narrative analysis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872;g24510cd52a3_0_867">
            <a:extLst>
              <a:ext uri="{FF2B5EF4-FFF2-40B4-BE49-F238E27FC236}">
                <a16:creationId xmlns:a16="http://schemas.microsoft.com/office/drawing/2014/main" id="{AA277829-A3EF-1D16-D2E0-F6655915AA1B}"/>
              </a:ext>
            </a:extLst>
          </p:cNvPr>
          <p:cNvSpPr/>
          <p:nvPr/>
        </p:nvSpPr>
        <p:spPr>
          <a:xfrm>
            <a:off x="3676588" y="5428241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Content analysis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872;g24510cd52a3_0_867">
            <a:extLst>
              <a:ext uri="{FF2B5EF4-FFF2-40B4-BE49-F238E27FC236}">
                <a16:creationId xmlns:a16="http://schemas.microsoft.com/office/drawing/2014/main" id="{D3CFFA7D-83F7-9F67-C055-E27EC89E8D10}"/>
              </a:ext>
            </a:extLst>
          </p:cNvPr>
          <p:cNvSpPr/>
          <p:nvPr/>
        </p:nvSpPr>
        <p:spPr>
          <a:xfrm>
            <a:off x="3676587" y="6213599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Combination thereof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" name="Google Shape;872;g24510cd52a3_0_867">
            <a:extLst>
              <a:ext uri="{FF2B5EF4-FFF2-40B4-BE49-F238E27FC236}">
                <a16:creationId xmlns:a16="http://schemas.microsoft.com/office/drawing/2014/main" id="{C2584EB5-260F-3391-9C8F-65E2777955C8}"/>
              </a:ext>
            </a:extLst>
          </p:cNvPr>
          <p:cNvSpPr/>
          <p:nvPr/>
        </p:nvSpPr>
        <p:spPr>
          <a:xfrm>
            <a:off x="1059538" y="3857523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Case studies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872;g24510cd52a3_0_867">
            <a:extLst>
              <a:ext uri="{FF2B5EF4-FFF2-40B4-BE49-F238E27FC236}">
                <a16:creationId xmlns:a16="http://schemas.microsoft.com/office/drawing/2014/main" id="{761749F2-985B-E995-BFF0-52664B08705A}"/>
              </a:ext>
            </a:extLst>
          </p:cNvPr>
          <p:cNvSpPr/>
          <p:nvPr/>
        </p:nvSpPr>
        <p:spPr>
          <a:xfrm>
            <a:off x="6293637" y="1645736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DBAC49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Purpose</a:t>
            </a:r>
            <a:endParaRPr sz="1800" b="1" i="0" u="none" strike="noStrike" cap="none" dirty="0">
              <a:solidFill>
                <a:schemeClr val="lt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Google Shape;872;g24510cd52a3_0_867">
            <a:extLst>
              <a:ext uri="{FF2B5EF4-FFF2-40B4-BE49-F238E27FC236}">
                <a16:creationId xmlns:a16="http://schemas.microsoft.com/office/drawing/2014/main" id="{A62BBE36-C6F1-9E41-E62C-C4795A4282DA}"/>
              </a:ext>
            </a:extLst>
          </p:cNvPr>
          <p:cNvSpPr/>
          <p:nvPr/>
        </p:nvSpPr>
        <p:spPr>
          <a:xfrm>
            <a:off x="6293636" y="2382999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“Thick” description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872;g24510cd52a3_0_867">
            <a:extLst>
              <a:ext uri="{FF2B5EF4-FFF2-40B4-BE49-F238E27FC236}">
                <a16:creationId xmlns:a16="http://schemas.microsoft.com/office/drawing/2014/main" id="{FE5CE00C-2AFF-7473-47FE-CFEB161B11FD}"/>
              </a:ext>
            </a:extLst>
          </p:cNvPr>
          <p:cNvSpPr/>
          <p:nvPr/>
        </p:nvSpPr>
        <p:spPr>
          <a:xfrm>
            <a:off x="6293634" y="5428241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Action research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" name="Google Shape;872;g24510cd52a3_0_867">
            <a:extLst>
              <a:ext uri="{FF2B5EF4-FFF2-40B4-BE49-F238E27FC236}">
                <a16:creationId xmlns:a16="http://schemas.microsoft.com/office/drawing/2014/main" id="{2DC01A9F-A512-27A4-5BC5-3956725B1C11}"/>
              </a:ext>
            </a:extLst>
          </p:cNvPr>
          <p:cNvSpPr/>
          <p:nvPr/>
        </p:nvSpPr>
        <p:spPr>
          <a:xfrm>
            <a:off x="8851704" y="3120260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Flexibility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Google Shape;872;g24510cd52a3_0_867">
            <a:extLst>
              <a:ext uri="{FF2B5EF4-FFF2-40B4-BE49-F238E27FC236}">
                <a16:creationId xmlns:a16="http://schemas.microsoft.com/office/drawing/2014/main" id="{D11164C7-5CA6-4894-B344-4F1971450A8D}"/>
              </a:ext>
            </a:extLst>
          </p:cNvPr>
          <p:cNvSpPr/>
          <p:nvPr/>
        </p:nvSpPr>
        <p:spPr>
          <a:xfrm>
            <a:off x="8851701" y="3857521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Nuance, complexity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872;g24510cd52a3_0_867">
            <a:extLst>
              <a:ext uri="{FF2B5EF4-FFF2-40B4-BE49-F238E27FC236}">
                <a16:creationId xmlns:a16="http://schemas.microsoft.com/office/drawing/2014/main" id="{57EF1F60-BD39-238C-8E53-CFA3B6923443}"/>
              </a:ext>
            </a:extLst>
          </p:cNvPr>
          <p:cNvSpPr/>
          <p:nvPr/>
        </p:nvSpPr>
        <p:spPr>
          <a:xfrm>
            <a:off x="8851706" y="1645736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DBAC49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Epistemology</a:t>
            </a:r>
            <a:endParaRPr sz="1800" b="1" i="0" u="none" strike="noStrike" cap="none" dirty="0">
              <a:solidFill>
                <a:schemeClr val="lt1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Google Shape;872;g24510cd52a3_0_867">
            <a:extLst>
              <a:ext uri="{FF2B5EF4-FFF2-40B4-BE49-F238E27FC236}">
                <a16:creationId xmlns:a16="http://schemas.microsoft.com/office/drawing/2014/main" id="{4C929017-27C7-86A5-948A-642C2703F97C}"/>
              </a:ext>
            </a:extLst>
          </p:cNvPr>
          <p:cNvSpPr/>
          <p:nvPr/>
        </p:nvSpPr>
        <p:spPr>
          <a:xfrm>
            <a:off x="8851705" y="2382999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Subjectivity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872;g24510cd52a3_0_867">
            <a:extLst>
              <a:ext uri="{FF2B5EF4-FFF2-40B4-BE49-F238E27FC236}">
                <a16:creationId xmlns:a16="http://schemas.microsoft.com/office/drawing/2014/main" id="{D257BE90-E040-12EC-69FC-E2E5223691ED}"/>
              </a:ext>
            </a:extLst>
          </p:cNvPr>
          <p:cNvSpPr/>
          <p:nvPr/>
        </p:nvSpPr>
        <p:spPr>
          <a:xfrm>
            <a:off x="8851703" y="4690054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Interpretivism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" name="Google Shape;872;g24510cd52a3_0_867">
            <a:extLst>
              <a:ext uri="{FF2B5EF4-FFF2-40B4-BE49-F238E27FC236}">
                <a16:creationId xmlns:a16="http://schemas.microsoft.com/office/drawing/2014/main" id="{FA3E31E7-0E18-63D6-581E-0B8BC9DB48E2}"/>
              </a:ext>
            </a:extLst>
          </p:cNvPr>
          <p:cNvSpPr/>
          <p:nvPr/>
        </p:nvSpPr>
        <p:spPr>
          <a:xfrm>
            <a:off x="6293634" y="3857521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Induction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" name="Google Shape;872;g24510cd52a3_0_867">
            <a:extLst>
              <a:ext uri="{FF2B5EF4-FFF2-40B4-BE49-F238E27FC236}">
                <a16:creationId xmlns:a16="http://schemas.microsoft.com/office/drawing/2014/main" id="{5F5BF3A5-A20B-5F09-6ABA-95E23632C5B6}"/>
              </a:ext>
            </a:extLst>
          </p:cNvPr>
          <p:cNvSpPr/>
          <p:nvPr/>
        </p:nvSpPr>
        <p:spPr>
          <a:xfrm>
            <a:off x="8851700" y="5428241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Constructivism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872;g24510cd52a3_0_867">
            <a:extLst>
              <a:ext uri="{FF2B5EF4-FFF2-40B4-BE49-F238E27FC236}">
                <a16:creationId xmlns:a16="http://schemas.microsoft.com/office/drawing/2014/main" id="{9C7A99C6-461D-784B-DA6A-776DC3767D28}"/>
              </a:ext>
            </a:extLst>
          </p:cNvPr>
          <p:cNvSpPr/>
          <p:nvPr/>
        </p:nvSpPr>
        <p:spPr>
          <a:xfrm>
            <a:off x="8851700" y="6259848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Researcher positionality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Google Shape;872;g24510cd52a3_0_867">
            <a:extLst>
              <a:ext uri="{FF2B5EF4-FFF2-40B4-BE49-F238E27FC236}">
                <a16:creationId xmlns:a16="http://schemas.microsoft.com/office/drawing/2014/main" id="{D3F0E8BB-7C5B-AFB8-4BD3-08318A0F345A}"/>
              </a:ext>
            </a:extLst>
          </p:cNvPr>
          <p:cNvSpPr/>
          <p:nvPr/>
        </p:nvSpPr>
        <p:spPr>
          <a:xfrm>
            <a:off x="6293634" y="6202037"/>
            <a:ext cx="2280761" cy="520197"/>
          </a:xfrm>
          <a:custGeom>
            <a:avLst/>
            <a:gdLst/>
            <a:ahLst/>
            <a:cxnLst/>
            <a:rect l="l" t="t" r="r" b="b"/>
            <a:pathLst>
              <a:path w="1802973" h="520197" extrusionOk="0">
                <a:moveTo>
                  <a:pt x="0" y="0"/>
                </a:moveTo>
                <a:lnTo>
                  <a:pt x="1802973" y="0"/>
                </a:lnTo>
                <a:lnTo>
                  <a:pt x="1802973" y="520197"/>
                </a:lnTo>
                <a:lnTo>
                  <a:pt x="0" y="520197"/>
                </a:lnTo>
                <a:lnTo>
                  <a:pt x="0" y="0"/>
                </a:lnTo>
                <a:close/>
              </a:path>
            </a:pathLst>
          </a:custGeom>
          <a:solidFill>
            <a:srgbClr val="FFF3D6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6675" tIns="106675" rIns="106675" bIns="106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DBAC49"/>
                </a:solidFill>
                <a:latin typeface="Fira Sans Condensed Black" panose="020B0A03050000020004" pitchFamily="34" charset="0"/>
                <a:ea typeface="Century Gothic"/>
                <a:cs typeface="Century Gothic"/>
                <a:sym typeface="Century Gothic"/>
              </a:rPr>
              <a:t>Program development</a:t>
            </a:r>
            <a:endParaRPr sz="1800" b="1" i="0" u="none" strike="noStrike" cap="none" dirty="0">
              <a:solidFill>
                <a:srgbClr val="DBAC49"/>
              </a:solidFill>
              <a:latin typeface="Fira Sans Condensed Black" panose="020B0A030500000200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FB8B8EDA-FA7C-2A67-560A-318ACABD93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1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3" grpId="0" animBg="1"/>
      <p:bldP spid="934" grpId="0" animBg="1"/>
      <p:bldP spid="9" grpId="0" animBg="1"/>
      <p:bldP spid="10" grpId="0" animBg="1"/>
      <p:bldP spid="12" grpId="0" animBg="1"/>
      <p:bldP spid="13" grpId="0" animBg="1"/>
      <p:bldP spid="16" grpId="0" animBg="1"/>
      <p:bldP spid="17" grpId="0" animBg="1"/>
      <p:bldP spid="5" grpId="0" animBg="1"/>
      <p:bldP spid="6" grpId="0" animBg="1"/>
      <p:bldP spid="7" grpId="0" animBg="1"/>
      <p:bldP spid="11" grpId="0" animBg="1"/>
      <p:bldP spid="14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d769dae5-05c8-44ad-9958-d81126b070ca"/>
</p:tagLst>
</file>

<file path=ppt/theme/theme1.xml><?xml version="1.0" encoding="utf-8"?>
<a:theme xmlns:a="http://schemas.openxmlformats.org/drawingml/2006/main" name="J-PAL Widescreen">
  <a:themeElements>
    <a:clrScheme name="J-PAL Color Palette">
      <a:dk1>
        <a:srgbClr val="000000"/>
      </a:dk1>
      <a:lt1>
        <a:srgbClr val="FFFFFF"/>
      </a:lt1>
      <a:dk2>
        <a:srgbClr val="919191"/>
      </a:dk2>
      <a:lt2>
        <a:srgbClr val="CACACA"/>
      </a:lt2>
      <a:accent1>
        <a:srgbClr val="E35925"/>
      </a:accent1>
      <a:accent2>
        <a:srgbClr val="2FAA9F"/>
      </a:accent2>
      <a:accent3>
        <a:srgbClr val="F4C300"/>
      </a:accent3>
      <a:accent4>
        <a:srgbClr val="4A9C65"/>
      </a:accent4>
      <a:accent5>
        <a:srgbClr val="2D616E"/>
      </a:accent5>
      <a:accent6>
        <a:srgbClr val="646464"/>
      </a:accent6>
      <a:hlink>
        <a:srgbClr val="2FAA9F"/>
      </a:hlink>
      <a:folHlink>
        <a:srgbClr val="E3591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2313</TotalTime>
  <Words>620</Words>
  <Application>Microsoft Office PowerPoint</Application>
  <PresentationFormat>Widescreen</PresentationFormat>
  <Paragraphs>136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Fira Sans Condensed</vt:lpstr>
      <vt:lpstr>Times</vt:lpstr>
      <vt:lpstr>Verdana</vt:lpstr>
      <vt:lpstr>Calibri</vt:lpstr>
      <vt:lpstr>Century Gothic</vt:lpstr>
      <vt:lpstr>GOTHAM-LIGHT</vt:lpstr>
      <vt:lpstr>Gotham Black</vt:lpstr>
      <vt:lpstr>Arial</vt:lpstr>
      <vt:lpstr>Fira Sans Condensed Light</vt:lpstr>
      <vt:lpstr>Fira Sans Condensed Black</vt:lpstr>
      <vt:lpstr>Montserrat</vt:lpstr>
      <vt:lpstr>Times New Roman</vt:lpstr>
      <vt:lpstr>J-PAL Widescreen</vt:lpstr>
      <vt:lpstr>Qualitative and mixed methods</vt:lpstr>
      <vt:lpstr>PowerPoint Presentation</vt:lpstr>
      <vt:lpstr>PowerPoint Presentation</vt:lpstr>
      <vt:lpstr>PowerPoint Presentation</vt:lpstr>
      <vt:lpstr>PowerPoint Presentation</vt:lpstr>
      <vt:lpstr>Plan for today</vt:lpstr>
      <vt:lpstr>PowerPoint Presentation</vt:lpstr>
      <vt:lpstr>PowerPoint Presentation</vt:lpstr>
      <vt:lpstr>Qualitative research</vt:lpstr>
      <vt:lpstr>PowerPoint Presentation</vt:lpstr>
      <vt:lpstr>PowerPoint Presentation</vt:lpstr>
      <vt:lpstr>PowerPoint Presentation</vt:lpstr>
      <vt:lpstr>“Counterfactual reasoning”</vt:lpstr>
      <vt:lpstr>“Just ask”</vt:lpstr>
      <vt:lpstr>“Just watch”</vt:lpstr>
      <vt:lpstr>The Californian “Case”:  Multicollinearity</vt:lpstr>
      <vt:lpstr>No variance on the dependent variable</vt:lpstr>
      <vt:lpstr>Survivor bias</vt:lpstr>
      <vt:lpstr>Survivor bias and no variance</vt:lpstr>
      <vt:lpstr>More inferences than observations</vt:lpstr>
      <vt:lpstr>Selection on the dependent variable</vt:lpstr>
      <vt:lpstr>Single-case designs</vt:lpstr>
      <vt:lpstr>Single-case designs</vt:lpstr>
      <vt:lpstr>PowerPoint Presentation</vt:lpstr>
      <vt:lpstr>Opportunities to mix methods</vt:lpstr>
      <vt:lpstr>Case study</vt:lpstr>
      <vt:lpstr>PowerPoint Presentation</vt:lpstr>
      <vt:lpstr>Thematic analysis</vt:lpstr>
      <vt:lpstr>What we found out</vt:lpstr>
      <vt:lpstr>Case study</vt:lpstr>
      <vt:lpstr>Announcements, plan for next class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Metadata</dc:title>
  <dc:creator>Elizabeth Bond</dc:creator>
  <cp:lastModifiedBy>Andy</cp:lastModifiedBy>
  <cp:revision>101</cp:revision>
  <dcterms:created xsi:type="dcterms:W3CDTF">2019-07-29T16:28:26Z</dcterms:created>
  <dcterms:modified xsi:type="dcterms:W3CDTF">2023-10-31T20:46:27Z</dcterms:modified>
</cp:coreProperties>
</file>